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65" r:id="rId5"/>
    <p:sldId id="264" r:id="rId6"/>
  </p:sldIdLst>
  <p:sldSz cx="6858000" cy="9906000" type="A4"/>
  <p:notesSz cx="6805613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チラシ本体_プレス版" id="{2D4B9888-CD23-4DF9-99C5-DB7B39E2FAC2}">
          <p14:sldIdLst>
            <p14:sldId id="265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052" userDrawn="1">
          <p15:clr>
            <a:srgbClr val="A4A3A4"/>
          </p15:clr>
        </p15:guide>
        <p15:guide id="2" pos="21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CE9D"/>
    <a:srgbClr val="A1DAB6"/>
    <a:srgbClr val="C0E6CE"/>
    <a:srgbClr val="DFF3E6"/>
    <a:srgbClr val="FFFFFF"/>
    <a:srgbClr val="616161"/>
    <a:srgbClr val="7F7F7F"/>
    <a:srgbClr val="FBFBFC"/>
    <a:srgbClr val="669497"/>
    <a:srgbClr val="484A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73" autoAdjust="0"/>
    <p:restoredTop sz="94648"/>
  </p:normalViewPr>
  <p:slideViewPr>
    <p:cSldViewPr snapToGrid="0" snapToObjects="1" showGuides="1">
      <p:cViewPr>
        <p:scale>
          <a:sx n="83" d="100"/>
          <a:sy n="83" d="100"/>
        </p:scale>
        <p:origin x="3420" y="102"/>
      </p:cViewPr>
      <p:guideLst>
        <p:guide orient="horz" pos="3052"/>
        <p:guide pos="21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8248-C248-E54D-8E31-4538DD54D497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2941-E909-CF47-B72F-F2C7DC282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8914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8248-C248-E54D-8E31-4538DD54D497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2941-E909-CF47-B72F-F2C7DC282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9111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8248-C248-E54D-8E31-4538DD54D497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2941-E909-CF47-B72F-F2C7DC282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297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8248-C248-E54D-8E31-4538DD54D497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2941-E909-CF47-B72F-F2C7DC282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8136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8248-C248-E54D-8E31-4538DD54D497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2941-E909-CF47-B72F-F2C7DC282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7984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8248-C248-E54D-8E31-4538DD54D497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2941-E909-CF47-B72F-F2C7DC282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623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8248-C248-E54D-8E31-4538DD54D497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2941-E909-CF47-B72F-F2C7DC282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1831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8248-C248-E54D-8E31-4538DD54D497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2941-E909-CF47-B72F-F2C7DC282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1845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8248-C248-E54D-8E31-4538DD54D497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2941-E909-CF47-B72F-F2C7DC282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385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8248-C248-E54D-8E31-4538DD54D497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2941-E909-CF47-B72F-F2C7DC282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61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8248-C248-E54D-8E31-4538DD54D497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2941-E909-CF47-B72F-F2C7DC282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5374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D8248-C248-E54D-8E31-4538DD54D497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72941-E909-CF47-B72F-F2C7DC282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3079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sv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グラフィックス 68">
            <a:extLst>
              <a:ext uri="{FF2B5EF4-FFF2-40B4-BE49-F238E27FC236}">
                <a16:creationId xmlns:a16="http://schemas.microsoft.com/office/drawing/2014/main" id="{7F0B0E2D-8067-ACD6-13DA-2CB32FCC8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5719" y="-5392"/>
            <a:ext cx="3206563" cy="3327538"/>
          </a:xfrm>
          <a:prstGeom prst="rect">
            <a:avLst/>
          </a:prstGeom>
        </p:spPr>
      </p:pic>
      <p:pic>
        <p:nvPicPr>
          <p:cNvPr id="236" name="グラフィックス 235">
            <a:extLst>
              <a:ext uri="{FF2B5EF4-FFF2-40B4-BE49-F238E27FC236}">
                <a16:creationId xmlns:a16="http://schemas.microsoft.com/office/drawing/2014/main" id="{F25E8BD6-5E0D-1202-26BA-16B69A3D67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85867" y="7434523"/>
            <a:ext cx="777501" cy="590561"/>
          </a:xfrm>
          <a:prstGeom prst="rect">
            <a:avLst/>
          </a:prstGeom>
        </p:spPr>
      </p:pic>
      <p:pic>
        <p:nvPicPr>
          <p:cNvPr id="16" name="グラフィックス 15">
            <a:extLst>
              <a:ext uri="{FF2B5EF4-FFF2-40B4-BE49-F238E27FC236}">
                <a16:creationId xmlns:a16="http://schemas.microsoft.com/office/drawing/2014/main" id="{DBF3E29C-7B5A-CD46-D29B-38AE24200E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03838" y="7459429"/>
            <a:ext cx="915650" cy="564319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B31AD4E-66BE-FD43-324D-68588E561B16}"/>
              </a:ext>
            </a:extLst>
          </p:cNvPr>
          <p:cNvSpPr/>
          <p:nvPr/>
        </p:nvSpPr>
        <p:spPr>
          <a:xfrm>
            <a:off x="0" y="0"/>
            <a:ext cx="6858000" cy="360000"/>
          </a:xfrm>
          <a:prstGeom prst="rect">
            <a:avLst/>
          </a:prstGeom>
          <a:solidFill>
            <a:srgbClr val="81C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latin typeface="ほのか新丸ゴシック" panose="02000600000000000000" pitchFamily="50" charset="-128"/>
                <a:ea typeface="ほのか新丸ゴシック" panose="02000600000000000000" pitchFamily="50" charset="-128"/>
              </a:rPr>
              <a:t>みんなのつながりがよりよい北海道を形づくる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03AE761-510C-3945-1D47-B41DDD1D4CBF}"/>
              </a:ext>
            </a:extLst>
          </p:cNvPr>
          <p:cNvSpPr/>
          <p:nvPr/>
        </p:nvSpPr>
        <p:spPr>
          <a:xfrm>
            <a:off x="0" y="9546000"/>
            <a:ext cx="6858000" cy="360000"/>
          </a:xfrm>
          <a:prstGeom prst="rect">
            <a:avLst/>
          </a:prstGeom>
          <a:solidFill>
            <a:srgbClr val="81C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>
                <a:latin typeface="Comfortaa" pitchFamily="2" charset="0"/>
                <a:ea typeface="ほのか新丸ゴシック" panose="02000600000000000000" pitchFamily="50" charset="-128"/>
              </a:rPr>
              <a:t>Re-imagining our beloved Hokkaido</a:t>
            </a:r>
            <a:endParaRPr kumimoji="1" lang="ja-JP" altLang="en-US" sz="1600" dirty="0">
              <a:latin typeface="Comfortaa" pitchFamily="2" charset="0"/>
              <a:ea typeface="ほのか新丸ゴシック" panose="02000600000000000000" pitchFamily="50" charset="-128"/>
            </a:endParaRPr>
          </a:p>
        </p:txBody>
      </p:sp>
      <p:pic>
        <p:nvPicPr>
          <p:cNvPr id="22" name="グラフィックス 21">
            <a:extLst>
              <a:ext uri="{FF2B5EF4-FFF2-40B4-BE49-F238E27FC236}">
                <a16:creationId xmlns:a16="http://schemas.microsoft.com/office/drawing/2014/main" id="{49DD3A58-4EFA-8804-FA9B-7B0EFF1471D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5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18885" y="7427241"/>
            <a:ext cx="777501" cy="595934"/>
          </a:xfrm>
          <a:prstGeom prst="rect">
            <a:avLst/>
          </a:prstGeom>
        </p:spPr>
      </p:pic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6D804871-A4DD-5937-EDB2-344B70635826}"/>
              </a:ext>
            </a:extLst>
          </p:cNvPr>
          <p:cNvGrpSpPr/>
          <p:nvPr/>
        </p:nvGrpSpPr>
        <p:grpSpPr>
          <a:xfrm>
            <a:off x="4734123" y="1341121"/>
            <a:ext cx="1831326" cy="624924"/>
            <a:chOff x="6921184" y="5191600"/>
            <a:chExt cx="3250600" cy="1109239"/>
          </a:xfrm>
          <a:solidFill>
            <a:srgbClr val="484A4B"/>
          </a:solidFill>
        </p:grpSpPr>
        <p:grpSp>
          <p:nvGrpSpPr>
            <p:cNvPr id="97" name="グループ化 96">
              <a:extLst>
                <a:ext uri="{FF2B5EF4-FFF2-40B4-BE49-F238E27FC236}">
                  <a16:creationId xmlns:a16="http://schemas.microsoft.com/office/drawing/2014/main" id="{B5BB06EA-3412-2146-0494-5C5199D99574}"/>
                </a:ext>
              </a:extLst>
            </p:cNvPr>
            <p:cNvGrpSpPr/>
            <p:nvPr/>
          </p:nvGrpSpPr>
          <p:grpSpPr>
            <a:xfrm>
              <a:off x="9276954" y="5201989"/>
              <a:ext cx="894830" cy="1098850"/>
              <a:chOff x="9196354" y="3731329"/>
              <a:chExt cx="894830" cy="1098850"/>
            </a:xfrm>
            <a:grpFill/>
          </p:grpSpPr>
          <p:sp>
            <p:nvSpPr>
              <p:cNvPr id="107" name="四角形: 角を丸くする 106">
                <a:extLst>
                  <a:ext uri="{FF2B5EF4-FFF2-40B4-BE49-F238E27FC236}">
                    <a16:creationId xmlns:a16="http://schemas.microsoft.com/office/drawing/2014/main" id="{DA691069-C96B-0818-7CF2-E05C98ABE5B6}"/>
                  </a:ext>
                </a:extLst>
              </p:cNvPr>
              <p:cNvSpPr/>
              <p:nvPr/>
            </p:nvSpPr>
            <p:spPr>
              <a:xfrm>
                <a:off x="9196354" y="3731329"/>
                <a:ext cx="183142" cy="109885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8" name="四角形: 角を丸くする 107">
                <a:extLst>
                  <a:ext uri="{FF2B5EF4-FFF2-40B4-BE49-F238E27FC236}">
                    <a16:creationId xmlns:a16="http://schemas.microsoft.com/office/drawing/2014/main" id="{857F2541-54D5-2803-5D37-D9DCFBE420B4}"/>
                  </a:ext>
                </a:extLst>
              </p:cNvPr>
              <p:cNvSpPr/>
              <p:nvPr/>
            </p:nvSpPr>
            <p:spPr>
              <a:xfrm rot="5400000">
                <a:off x="9542415" y="4190416"/>
                <a:ext cx="183142" cy="38522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9" name="四角形: 角を丸くする 108">
                <a:extLst>
                  <a:ext uri="{FF2B5EF4-FFF2-40B4-BE49-F238E27FC236}">
                    <a16:creationId xmlns:a16="http://schemas.microsoft.com/office/drawing/2014/main" id="{0BA5A058-A614-103F-EF87-EB7612643FFA}"/>
                  </a:ext>
                </a:extLst>
              </p:cNvPr>
              <p:cNvSpPr/>
              <p:nvPr/>
            </p:nvSpPr>
            <p:spPr>
              <a:xfrm rot="16200000">
                <a:off x="9419908" y="3508527"/>
                <a:ext cx="183142" cy="63024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0" name="アーチ 109">
                <a:extLst>
                  <a:ext uri="{FF2B5EF4-FFF2-40B4-BE49-F238E27FC236}">
                    <a16:creationId xmlns:a16="http://schemas.microsoft.com/office/drawing/2014/main" id="{94370E5C-063E-51BF-F4C4-D72E0FEBCA7F}"/>
                  </a:ext>
                </a:extLst>
              </p:cNvPr>
              <p:cNvSpPr/>
              <p:nvPr/>
            </p:nvSpPr>
            <p:spPr>
              <a:xfrm rot="5400000">
                <a:off x="9347690" y="3731329"/>
                <a:ext cx="743494" cy="743494"/>
              </a:xfrm>
              <a:prstGeom prst="blockArc">
                <a:avLst>
                  <a:gd name="adj1" fmla="val 10800000"/>
                  <a:gd name="adj2" fmla="val 2393"/>
                  <a:gd name="adj3" fmla="val 2468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8" name="グループ化 97">
              <a:extLst>
                <a:ext uri="{FF2B5EF4-FFF2-40B4-BE49-F238E27FC236}">
                  <a16:creationId xmlns:a16="http://schemas.microsoft.com/office/drawing/2014/main" id="{8762C98C-CA29-6234-6E9F-6EE502A3CBA5}"/>
                </a:ext>
              </a:extLst>
            </p:cNvPr>
            <p:cNvGrpSpPr/>
            <p:nvPr/>
          </p:nvGrpSpPr>
          <p:grpSpPr>
            <a:xfrm>
              <a:off x="6921184" y="5201989"/>
              <a:ext cx="885263" cy="1098850"/>
              <a:chOff x="6998654" y="3731329"/>
              <a:chExt cx="885263" cy="1098850"/>
            </a:xfrm>
            <a:grpFill/>
          </p:grpSpPr>
          <p:sp>
            <p:nvSpPr>
              <p:cNvPr id="104" name="四角形: 角を丸くする 103">
                <a:extLst>
                  <a:ext uri="{FF2B5EF4-FFF2-40B4-BE49-F238E27FC236}">
                    <a16:creationId xmlns:a16="http://schemas.microsoft.com/office/drawing/2014/main" id="{32861C42-59D0-FB99-4830-4B00B9BB6DE9}"/>
                  </a:ext>
                </a:extLst>
              </p:cNvPr>
              <p:cNvSpPr/>
              <p:nvPr/>
            </p:nvSpPr>
            <p:spPr>
              <a:xfrm>
                <a:off x="6998654" y="3731329"/>
                <a:ext cx="183142" cy="109885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05" name="四角形: 角を丸くする 104">
                <a:extLst>
                  <a:ext uri="{FF2B5EF4-FFF2-40B4-BE49-F238E27FC236}">
                    <a16:creationId xmlns:a16="http://schemas.microsoft.com/office/drawing/2014/main" id="{CA05756B-07F4-8067-FBE6-DA5ABB229023}"/>
                  </a:ext>
                </a:extLst>
              </p:cNvPr>
              <p:cNvSpPr/>
              <p:nvPr/>
            </p:nvSpPr>
            <p:spPr>
              <a:xfrm>
                <a:off x="7700775" y="3731329"/>
                <a:ext cx="183142" cy="109885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06" name="四角形: 角を丸くする 105">
                <a:extLst>
                  <a:ext uri="{FF2B5EF4-FFF2-40B4-BE49-F238E27FC236}">
                    <a16:creationId xmlns:a16="http://schemas.microsoft.com/office/drawing/2014/main" id="{C507FE62-4F28-FF7B-094A-1E92A5BC6ED9}"/>
                  </a:ext>
                </a:extLst>
              </p:cNvPr>
              <p:cNvSpPr/>
              <p:nvPr/>
            </p:nvSpPr>
            <p:spPr>
              <a:xfrm rot="5400000">
                <a:off x="7471848" y="3956287"/>
                <a:ext cx="183142" cy="64099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99" name="グループ化 98">
              <a:extLst>
                <a:ext uri="{FF2B5EF4-FFF2-40B4-BE49-F238E27FC236}">
                  <a16:creationId xmlns:a16="http://schemas.microsoft.com/office/drawing/2014/main" id="{C92EEE1D-CB7D-0649-BEB9-7F4EAA9C35D2}"/>
                </a:ext>
              </a:extLst>
            </p:cNvPr>
            <p:cNvGrpSpPr/>
            <p:nvPr/>
          </p:nvGrpSpPr>
          <p:grpSpPr>
            <a:xfrm>
              <a:off x="7995442" y="5191600"/>
              <a:ext cx="1094880" cy="1105269"/>
              <a:chOff x="7995442" y="3720940"/>
              <a:chExt cx="1094880" cy="1105269"/>
            </a:xfrm>
            <a:grpFill/>
          </p:grpSpPr>
          <p:sp>
            <p:nvSpPr>
              <p:cNvPr id="100" name="円: 塗りつぶしなし 99">
                <a:extLst>
                  <a:ext uri="{FF2B5EF4-FFF2-40B4-BE49-F238E27FC236}">
                    <a16:creationId xmlns:a16="http://schemas.microsoft.com/office/drawing/2014/main" id="{F3FCBB79-75AE-3D53-86AE-CAE59A64C2A2}"/>
                  </a:ext>
                </a:extLst>
              </p:cNvPr>
              <p:cNvSpPr/>
              <p:nvPr/>
            </p:nvSpPr>
            <p:spPr>
              <a:xfrm>
                <a:off x="7995442" y="3731329"/>
                <a:ext cx="1094880" cy="1094880"/>
              </a:xfrm>
              <a:prstGeom prst="donut">
                <a:avLst>
                  <a:gd name="adj" fmla="val 1649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アーチ 100">
                <a:extLst>
                  <a:ext uri="{FF2B5EF4-FFF2-40B4-BE49-F238E27FC236}">
                    <a16:creationId xmlns:a16="http://schemas.microsoft.com/office/drawing/2014/main" id="{954952BD-7017-8484-8EF1-011D0BC7D8B9}"/>
                  </a:ext>
                </a:extLst>
              </p:cNvPr>
              <p:cNvSpPr/>
              <p:nvPr/>
            </p:nvSpPr>
            <p:spPr>
              <a:xfrm>
                <a:off x="7995442" y="3720940"/>
                <a:ext cx="1094118" cy="1098850"/>
              </a:xfrm>
              <a:prstGeom prst="blockArc">
                <a:avLst>
                  <a:gd name="adj1" fmla="val 16213538"/>
                  <a:gd name="adj2" fmla="val 18000207"/>
                  <a:gd name="adj3" fmla="val 19264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四角形: 角を丸くする 101">
                <a:extLst>
                  <a:ext uri="{FF2B5EF4-FFF2-40B4-BE49-F238E27FC236}">
                    <a16:creationId xmlns:a16="http://schemas.microsoft.com/office/drawing/2014/main" id="{A8A6FC45-4386-194A-1B81-FE74065356B4}"/>
                  </a:ext>
                </a:extLst>
              </p:cNvPr>
              <p:cNvSpPr/>
              <p:nvPr/>
            </p:nvSpPr>
            <p:spPr>
              <a:xfrm rot="5400000">
                <a:off x="8454116" y="3731865"/>
                <a:ext cx="179980" cy="1799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3" name="四角形: 角を丸くする 102">
                <a:extLst>
                  <a:ext uri="{FF2B5EF4-FFF2-40B4-BE49-F238E27FC236}">
                    <a16:creationId xmlns:a16="http://schemas.microsoft.com/office/drawing/2014/main" id="{CEE57D3C-42E6-0E3A-DA37-FBF243334EF3}"/>
                  </a:ext>
                </a:extLst>
              </p:cNvPr>
              <p:cNvSpPr/>
              <p:nvPr/>
            </p:nvSpPr>
            <p:spPr>
              <a:xfrm rot="5400000">
                <a:off x="8678389" y="3790681"/>
                <a:ext cx="179980" cy="1799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</p:grp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E4DE07E7-6618-3CBF-30E1-6CEF13EC7952}"/>
              </a:ext>
            </a:extLst>
          </p:cNvPr>
          <p:cNvSpPr txBox="1"/>
          <p:nvPr/>
        </p:nvSpPr>
        <p:spPr>
          <a:xfrm>
            <a:off x="282387" y="7411001"/>
            <a:ext cx="6293226" cy="21544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この他、チャットでのコミュニケーション、マガジン・イベントでの企業</a:t>
            </a:r>
            <a:r>
              <a:rPr kumimoji="1" lang="en-US" altLang="ja-JP" sz="8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PR</a:t>
            </a:r>
            <a:r>
              <a:rPr kumimoji="1" lang="ja-JP" altLang="en-US" sz="8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、道内の最新情報の収集など、活用方法はたくさん！</a:t>
            </a:r>
          </a:p>
        </p:txBody>
      </p:sp>
      <p:sp>
        <p:nvSpPr>
          <p:cNvPr id="136" name="正方形/長方形 135">
            <a:extLst>
              <a:ext uri="{FF2B5EF4-FFF2-40B4-BE49-F238E27FC236}">
                <a16:creationId xmlns:a16="http://schemas.microsoft.com/office/drawing/2014/main" id="{97BA6EAC-62D3-B214-32E2-2090E2DCF439}"/>
              </a:ext>
            </a:extLst>
          </p:cNvPr>
          <p:cNvSpPr/>
          <p:nvPr/>
        </p:nvSpPr>
        <p:spPr>
          <a:xfrm>
            <a:off x="165966" y="3172391"/>
            <a:ext cx="6368202" cy="748411"/>
          </a:xfrm>
          <a:prstGeom prst="rect">
            <a:avLst/>
          </a:prstGeom>
          <a:solidFill>
            <a:srgbClr val="484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7" name="正方形/長方形 136">
            <a:extLst>
              <a:ext uri="{FF2B5EF4-FFF2-40B4-BE49-F238E27FC236}">
                <a16:creationId xmlns:a16="http://schemas.microsoft.com/office/drawing/2014/main" id="{BFB03EC6-4A79-59E3-1645-76E178BD7723}"/>
              </a:ext>
            </a:extLst>
          </p:cNvPr>
          <p:cNvSpPr/>
          <p:nvPr/>
        </p:nvSpPr>
        <p:spPr>
          <a:xfrm>
            <a:off x="245476" y="3084074"/>
            <a:ext cx="6367046" cy="748411"/>
          </a:xfrm>
          <a:prstGeom prst="rect">
            <a:avLst/>
          </a:prstGeom>
          <a:solidFill>
            <a:srgbClr val="81C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</a:p>
        </p:txBody>
      </p:sp>
      <p:grpSp>
        <p:nvGrpSpPr>
          <p:cNvPr id="138" name="グループ化 137">
            <a:extLst>
              <a:ext uri="{FF2B5EF4-FFF2-40B4-BE49-F238E27FC236}">
                <a16:creationId xmlns:a16="http://schemas.microsoft.com/office/drawing/2014/main" id="{4A30C467-94A0-295D-EF82-4A4B5B4CBCED}"/>
              </a:ext>
            </a:extLst>
          </p:cNvPr>
          <p:cNvGrpSpPr/>
          <p:nvPr/>
        </p:nvGrpSpPr>
        <p:grpSpPr>
          <a:xfrm>
            <a:off x="1383645" y="3178182"/>
            <a:ext cx="1673857" cy="571189"/>
            <a:chOff x="6921184" y="5191600"/>
            <a:chExt cx="3250600" cy="1109239"/>
          </a:xfrm>
          <a:solidFill>
            <a:srgbClr val="484A4B"/>
          </a:solidFill>
        </p:grpSpPr>
        <p:grpSp>
          <p:nvGrpSpPr>
            <p:cNvPr id="139" name="グループ化 138">
              <a:extLst>
                <a:ext uri="{FF2B5EF4-FFF2-40B4-BE49-F238E27FC236}">
                  <a16:creationId xmlns:a16="http://schemas.microsoft.com/office/drawing/2014/main" id="{D43C8584-CC68-241E-F17C-8E4932999DD6}"/>
                </a:ext>
              </a:extLst>
            </p:cNvPr>
            <p:cNvGrpSpPr/>
            <p:nvPr/>
          </p:nvGrpSpPr>
          <p:grpSpPr>
            <a:xfrm>
              <a:off x="9276954" y="5201989"/>
              <a:ext cx="894830" cy="1098850"/>
              <a:chOff x="9196354" y="3731329"/>
              <a:chExt cx="894830" cy="1098850"/>
            </a:xfrm>
            <a:grpFill/>
          </p:grpSpPr>
          <p:sp>
            <p:nvSpPr>
              <p:cNvPr id="149" name="四角形: 角を丸くする 148">
                <a:extLst>
                  <a:ext uri="{FF2B5EF4-FFF2-40B4-BE49-F238E27FC236}">
                    <a16:creationId xmlns:a16="http://schemas.microsoft.com/office/drawing/2014/main" id="{40B1DA1F-211B-9EBA-0231-7E0E738726DC}"/>
                  </a:ext>
                </a:extLst>
              </p:cNvPr>
              <p:cNvSpPr/>
              <p:nvPr/>
            </p:nvSpPr>
            <p:spPr>
              <a:xfrm>
                <a:off x="9196354" y="3731329"/>
                <a:ext cx="183142" cy="109885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" name="四角形: 角を丸くする 149">
                <a:extLst>
                  <a:ext uri="{FF2B5EF4-FFF2-40B4-BE49-F238E27FC236}">
                    <a16:creationId xmlns:a16="http://schemas.microsoft.com/office/drawing/2014/main" id="{B0B0F0D8-E499-0B7A-138D-E2F7883A0BE4}"/>
                  </a:ext>
                </a:extLst>
              </p:cNvPr>
              <p:cNvSpPr/>
              <p:nvPr/>
            </p:nvSpPr>
            <p:spPr>
              <a:xfrm rot="5400000">
                <a:off x="9542415" y="4190416"/>
                <a:ext cx="183142" cy="38522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1" name="四角形: 角を丸くする 150">
                <a:extLst>
                  <a:ext uri="{FF2B5EF4-FFF2-40B4-BE49-F238E27FC236}">
                    <a16:creationId xmlns:a16="http://schemas.microsoft.com/office/drawing/2014/main" id="{C0E06D25-F948-6FDC-F44C-CCCBECD0AD89}"/>
                  </a:ext>
                </a:extLst>
              </p:cNvPr>
              <p:cNvSpPr/>
              <p:nvPr/>
            </p:nvSpPr>
            <p:spPr>
              <a:xfrm rot="16200000">
                <a:off x="9419908" y="3508527"/>
                <a:ext cx="183142" cy="63024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2" name="アーチ 151">
                <a:extLst>
                  <a:ext uri="{FF2B5EF4-FFF2-40B4-BE49-F238E27FC236}">
                    <a16:creationId xmlns:a16="http://schemas.microsoft.com/office/drawing/2014/main" id="{0837E5E5-7A5B-AE3C-D3F3-872F80910519}"/>
                  </a:ext>
                </a:extLst>
              </p:cNvPr>
              <p:cNvSpPr/>
              <p:nvPr/>
            </p:nvSpPr>
            <p:spPr>
              <a:xfrm rot="5400000">
                <a:off x="9347690" y="3731329"/>
                <a:ext cx="743494" cy="743494"/>
              </a:xfrm>
              <a:prstGeom prst="blockArc">
                <a:avLst>
                  <a:gd name="adj1" fmla="val 10800000"/>
                  <a:gd name="adj2" fmla="val 2393"/>
                  <a:gd name="adj3" fmla="val 2468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0" name="グループ化 139">
              <a:extLst>
                <a:ext uri="{FF2B5EF4-FFF2-40B4-BE49-F238E27FC236}">
                  <a16:creationId xmlns:a16="http://schemas.microsoft.com/office/drawing/2014/main" id="{AE6AF23E-F980-E16D-22A7-8219A5606ABC}"/>
                </a:ext>
              </a:extLst>
            </p:cNvPr>
            <p:cNvGrpSpPr/>
            <p:nvPr/>
          </p:nvGrpSpPr>
          <p:grpSpPr>
            <a:xfrm>
              <a:off x="6921184" y="5201989"/>
              <a:ext cx="885263" cy="1098850"/>
              <a:chOff x="6998654" y="3731329"/>
              <a:chExt cx="885263" cy="1098850"/>
            </a:xfrm>
            <a:grpFill/>
          </p:grpSpPr>
          <p:sp>
            <p:nvSpPr>
              <p:cNvPr id="146" name="四角形: 角を丸くする 145">
                <a:extLst>
                  <a:ext uri="{FF2B5EF4-FFF2-40B4-BE49-F238E27FC236}">
                    <a16:creationId xmlns:a16="http://schemas.microsoft.com/office/drawing/2014/main" id="{733CF403-D325-417C-980E-5DDBA6843EAF}"/>
                  </a:ext>
                </a:extLst>
              </p:cNvPr>
              <p:cNvSpPr/>
              <p:nvPr/>
            </p:nvSpPr>
            <p:spPr>
              <a:xfrm>
                <a:off x="6998654" y="3731329"/>
                <a:ext cx="183142" cy="109885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47" name="四角形: 角を丸くする 146">
                <a:extLst>
                  <a:ext uri="{FF2B5EF4-FFF2-40B4-BE49-F238E27FC236}">
                    <a16:creationId xmlns:a16="http://schemas.microsoft.com/office/drawing/2014/main" id="{804102AD-5BDF-5FA6-9762-162F76284F66}"/>
                  </a:ext>
                </a:extLst>
              </p:cNvPr>
              <p:cNvSpPr/>
              <p:nvPr/>
            </p:nvSpPr>
            <p:spPr>
              <a:xfrm>
                <a:off x="7700775" y="3731329"/>
                <a:ext cx="183142" cy="109885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48" name="四角形: 角を丸くする 147">
                <a:extLst>
                  <a:ext uri="{FF2B5EF4-FFF2-40B4-BE49-F238E27FC236}">
                    <a16:creationId xmlns:a16="http://schemas.microsoft.com/office/drawing/2014/main" id="{2C712C54-931B-E1BD-927F-AF27B4C207A1}"/>
                  </a:ext>
                </a:extLst>
              </p:cNvPr>
              <p:cNvSpPr/>
              <p:nvPr/>
            </p:nvSpPr>
            <p:spPr>
              <a:xfrm rot="5400000">
                <a:off x="7471848" y="3956287"/>
                <a:ext cx="183142" cy="64099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1" name="グループ化 140">
              <a:extLst>
                <a:ext uri="{FF2B5EF4-FFF2-40B4-BE49-F238E27FC236}">
                  <a16:creationId xmlns:a16="http://schemas.microsoft.com/office/drawing/2014/main" id="{1001EE9C-42C1-48A1-7343-376046700A71}"/>
                </a:ext>
              </a:extLst>
            </p:cNvPr>
            <p:cNvGrpSpPr/>
            <p:nvPr/>
          </p:nvGrpSpPr>
          <p:grpSpPr>
            <a:xfrm>
              <a:off x="7995442" y="5191600"/>
              <a:ext cx="1094880" cy="1105269"/>
              <a:chOff x="7995442" y="3720940"/>
              <a:chExt cx="1094880" cy="1105269"/>
            </a:xfrm>
            <a:grpFill/>
          </p:grpSpPr>
          <p:sp>
            <p:nvSpPr>
              <p:cNvPr id="142" name="円: 塗りつぶしなし 141">
                <a:extLst>
                  <a:ext uri="{FF2B5EF4-FFF2-40B4-BE49-F238E27FC236}">
                    <a16:creationId xmlns:a16="http://schemas.microsoft.com/office/drawing/2014/main" id="{ED9D7F74-45DD-D653-C841-B4C988F2801C}"/>
                  </a:ext>
                </a:extLst>
              </p:cNvPr>
              <p:cNvSpPr/>
              <p:nvPr/>
            </p:nvSpPr>
            <p:spPr>
              <a:xfrm>
                <a:off x="7995442" y="3731329"/>
                <a:ext cx="1094880" cy="1094880"/>
              </a:xfrm>
              <a:prstGeom prst="donut">
                <a:avLst>
                  <a:gd name="adj" fmla="val 1649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3" name="アーチ 142">
                <a:extLst>
                  <a:ext uri="{FF2B5EF4-FFF2-40B4-BE49-F238E27FC236}">
                    <a16:creationId xmlns:a16="http://schemas.microsoft.com/office/drawing/2014/main" id="{16E475C7-4FC2-A8E2-AA09-375FC288654C}"/>
                  </a:ext>
                </a:extLst>
              </p:cNvPr>
              <p:cNvSpPr/>
              <p:nvPr/>
            </p:nvSpPr>
            <p:spPr>
              <a:xfrm>
                <a:off x="7995442" y="3720940"/>
                <a:ext cx="1094118" cy="1098850"/>
              </a:xfrm>
              <a:prstGeom prst="blockArc">
                <a:avLst>
                  <a:gd name="adj1" fmla="val 16213538"/>
                  <a:gd name="adj2" fmla="val 18000207"/>
                  <a:gd name="adj3" fmla="val 19264"/>
                </a:avLst>
              </a:prstGeom>
              <a:solidFill>
                <a:srgbClr val="81CE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4" name="四角形: 角を丸くする 143">
                <a:extLst>
                  <a:ext uri="{FF2B5EF4-FFF2-40B4-BE49-F238E27FC236}">
                    <a16:creationId xmlns:a16="http://schemas.microsoft.com/office/drawing/2014/main" id="{868C9C2C-C806-471D-528B-0F7C0BCD0813}"/>
                  </a:ext>
                </a:extLst>
              </p:cNvPr>
              <p:cNvSpPr/>
              <p:nvPr/>
            </p:nvSpPr>
            <p:spPr>
              <a:xfrm rot="5400000">
                <a:off x="8454116" y="3731865"/>
                <a:ext cx="179980" cy="1799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5" name="四角形: 角を丸くする 144">
                <a:extLst>
                  <a:ext uri="{FF2B5EF4-FFF2-40B4-BE49-F238E27FC236}">
                    <a16:creationId xmlns:a16="http://schemas.microsoft.com/office/drawing/2014/main" id="{15C8A603-8EB8-FC4A-2FF2-BCF2428F713C}"/>
                  </a:ext>
                </a:extLst>
              </p:cNvPr>
              <p:cNvSpPr/>
              <p:nvPr/>
            </p:nvSpPr>
            <p:spPr>
              <a:xfrm rot="5400000">
                <a:off x="8678389" y="3790681"/>
                <a:ext cx="179980" cy="1799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</p:grpSp>
      <p:sp>
        <p:nvSpPr>
          <p:cNvPr id="153" name="テキスト ボックス 152">
            <a:extLst>
              <a:ext uri="{FF2B5EF4-FFF2-40B4-BE49-F238E27FC236}">
                <a16:creationId xmlns:a16="http://schemas.microsoft.com/office/drawing/2014/main" id="{FA8F277D-8102-226A-787F-682A750D58BB}"/>
              </a:ext>
            </a:extLst>
          </p:cNvPr>
          <p:cNvSpPr txBox="1"/>
          <p:nvPr/>
        </p:nvSpPr>
        <p:spPr>
          <a:xfrm>
            <a:off x="3235203" y="3139731"/>
            <a:ext cx="3056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参加者募集！ </a:t>
            </a:r>
          </a:p>
        </p:txBody>
      </p:sp>
      <p:grpSp>
        <p:nvGrpSpPr>
          <p:cNvPr id="175" name="グループ化 174">
            <a:extLst>
              <a:ext uri="{FF2B5EF4-FFF2-40B4-BE49-F238E27FC236}">
                <a16:creationId xmlns:a16="http://schemas.microsoft.com/office/drawing/2014/main" id="{60C31766-B840-B545-7334-67ABB7B511A1}"/>
              </a:ext>
            </a:extLst>
          </p:cNvPr>
          <p:cNvGrpSpPr/>
          <p:nvPr/>
        </p:nvGrpSpPr>
        <p:grpSpPr>
          <a:xfrm>
            <a:off x="737940" y="4383305"/>
            <a:ext cx="5383531" cy="500124"/>
            <a:chOff x="737940" y="4167126"/>
            <a:chExt cx="5383531" cy="500124"/>
          </a:xfrm>
        </p:grpSpPr>
        <p:sp>
          <p:nvSpPr>
            <p:cNvPr id="156" name="四角形: 角を丸くする 155">
              <a:extLst>
                <a:ext uri="{FF2B5EF4-FFF2-40B4-BE49-F238E27FC236}">
                  <a16:creationId xmlns:a16="http://schemas.microsoft.com/office/drawing/2014/main" id="{3B533C08-03E8-8B4D-6484-745ED0F30470}"/>
                </a:ext>
              </a:extLst>
            </p:cNvPr>
            <p:cNvSpPr/>
            <p:nvPr/>
          </p:nvSpPr>
          <p:spPr>
            <a:xfrm>
              <a:off x="737940" y="4167126"/>
              <a:ext cx="5383531" cy="50012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484A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4" name="四角形: 角を丸くする 153">
              <a:extLst>
                <a:ext uri="{FF2B5EF4-FFF2-40B4-BE49-F238E27FC236}">
                  <a16:creationId xmlns:a16="http://schemas.microsoft.com/office/drawing/2014/main" id="{116603CD-461F-848F-BF5A-71E39C092E1B}"/>
                </a:ext>
              </a:extLst>
            </p:cNvPr>
            <p:cNvSpPr/>
            <p:nvPr/>
          </p:nvSpPr>
          <p:spPr>
            <a:xfrm>
              <a:off x="849866" y="4258331"/>
              <a:ext cx="5159678" cy="317713"/>
            </a:xfrm>
            <a:prstGeom prst="roundRect">
              <a:avLst>
                <a:gd name="adj" fmla="val 50000"/>
              </a:avLst>
            </a:prstGeom>
            <a:solidFill>
              <a:srgbClr val="484A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400" dirty="0">
                  <a:solidFill>
                    <a:srgbClr val="484A4B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HOP</a:t>
              </a:r>
              <a:r>
                <a:rPr kumimoji="1" lang="ja-JP" altLang="en-US" sz="1400" dirty="0">
                  <a:solidFill>
                    <a:srgbClr val="484A4B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　</a:t>
              </a:r>
              <a:r>
                <a:rPr kumimoji="1" lang="ja-JP" altLang="en-US" sz="14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の魅力</a:t>
              </a:r>
            </a:p>
          </p:txBody>
        </p:sp>
        <p:grpSp>
          <p:nvGrpSpPr>
            <p:cNvPr id="157" name="グループ化 156">
              <a:extLst>
                <a:ext uri="{FF2B5EF4-FFF2-40B4-BE49-F238E27FC236}">
                  <a16:creationId xmlns:a16="http://schemas.microsoft.com/office/drawing/2014/main" id="{5269D6F0-973D-C1DC-33A2-80962B928D85}"/>
                </a:ext>
              </a:extLst>
            </p:cNvPr>
            <p:cNvGrpSpPr/>
            <p:nvPr/>
          </p:nvGrpSpPr>
          <p:grpSpPr>
            <a:xfrm>
              <a:off x="2710009" y="4301705"/>
              <a:ext cx="676833" cy="230963"/>
              <a:chOff x="6921184" y="5191600"/>
              <a:chExt cx="3250600" cy="1109239"/>
            </a:xfrm>
            <a:solidFill>
              <a:schemeClr val="bg1"/>
            </a:solidFill>
          </p:grpSpPr>
          <p:grpSp>
            <p:nvGrpSpPr>
              <p:cNvPr id="158" name="グループ化 157">
                <a:extLst>
                  <a:ext uri="{FF2B5EF4-FFF2-40B4-BE49-F238E27FC236}">
                    <a16:creationId xmlns:a16="http://schemas.microsoft.com/office/drawing/2014/main" id="{1188592D-0DDF-752F-5BEB-2FC0B155814E}"/>
                  </a:ext>
                </a:extLst>
              </p:cNvPr>
              <p:cNvGrpSpPr/>
              <p:nvPr/>
            </p:nvGrpSpPr>
            <p:grpSpPr>
              <a:xfrm>
                <a:off x="9276954" y="5201989"/>
                <a:ext cx="894830" cy="1098850"/>
                <a:chOff x="9196354" y="3731329"/>
                <a:chExt cx="894830" cy="1098850"/>
              </a:xfrm>
              <a:grpFill/>
            </p:grpSpPr>
            <p:sp>
              <p:nvSpPr>
                <p:cNvPr id="168" name="四角形: 角を丸くする 167">
                  <a:extLst>
                    <a:ext uri="{FF2B5EF4-FFF2-40B4-BE49-F238E27FC236}">
                      <a16:creationId xmlns:a16="http://schemas.microsoft.com/office/drawing/2014/main" id="{15481EBA-690D-3731-5CFF-4C920BF6B391}"/>
                    </a:ext>
                  </a:extLst>
                </p:cNvPr>
                <p:cNvSpPr/>
                <p:nvPr/>
              </p:nvSpPr>
              <p:spPr>
                <a:xfrm>
                  <a:off x="9196354" y="3731329"/>
                  <a:ext cx="183142" cy="109885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9" name="四角形: 角を丸くする 168">
                  <a:extLst>
                    <a:ext uri="{FF2B5EF4-FFF2-40B4-BE49-F238E27FC236}">
                      <a16:creationId xmlns:a16="http://schemas.microsoft.com/office/drawing/2014/main" id="{A6112ECB-1190-843C-DABC-4E37F6EFF535}"/>
                    </a:ext>
                  </a:extLst>
                </p:cNvPr>
                <p:cNvSpPr/>
                <p:nvPr/>
              </p:nvSpPr>
              <p:spPr>
                <a:xfrm rot="5400000">
                  <a:off x="9542415" y="4190416"/>
                  <a:ext cx="183142" cy="385229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0" name="四角形: 角を丸くする 169">
                  <a:extLst>
                    <a:ext uri="{FF2B5EF4-FFF2-40B4-BE49-F238E27FC236}">
                      <a16:creationId xmlns:a16="http://schemas.microsoft.com/office/drawing/2014/main" id="{0F523A25-3A6C-976F-2738-F27789BAC77E}"/>
                    </a:ext>
                  </a:extLst>
                </p:cNvPr>
                <p:cNvSpPr/>
                <p:nvPr/>
              </p:nvSpPr>
              <p:spPr>
                <a:xfrm rot="16200000">
                  <a:off x="9419908" y="3508527"/>
                  <a:ext cx="183142" cy="63024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1" name="アーチ 170">
                  <a:extLst>
                    <a:ext uri="{FF2B5EF4-FFF2-40B4-BE49-F238E27FC236}">
                      <a16:creationId xmlns:a16="http://schemas.microsoft.com/office/drawing/2014/main" id="{75250D52-8219-E1E3-F0A5-FEE8498395DD}"/>
                    </a:ext>
                  </a:extLst>
                </p:cNvPr>
                <p:cNvSpPr/>
                <p:nvPr/>
              </p:nvSpPr>
              <p:spPr>
                <a:xfrm rot="5400000">
                  <a:off x="9347690" y="3731329"/>
                  <a:ext cx="743494" cy="743494"/>
                </a:xfrm>
                <a:prstGeom prst="blockArc">
                  <a:avLst>
                    <a:gd name="adj1" fmla="val 10800000"/>
                    <a:gd name="adj2" fmla="val 2393"/>
                    <a:gd name="adj3" fmla="val 24689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59" name="グループ化 158">
                <a:extLst>
                  <a:ext uri="{FF2B5EF4-FFF2-40B4-BE49-F238E27FC236}">
                    <a16:creationId xmlns:a16="http://schemas.microsoft.com/office/drawing/2014/main" id="{CF2FDBA0-D592-2FBC-3C73-41AE0F650CF3}"/>
                  </a:ext>
                </a:extLst>
              </p:cNvPr>
              <p:cNvGrpSpPr/>
              <p:nvPr/>
            </p:nvGrpSpPr>
            <p:grpSpPr>
              <a:xfrm>
                <a:off x="6921184" y="5201989"/>
                <a:ext cx="885263" cy="1098850"/>
                <a:chOff x="6998654" y="3731329"/>
                <a:chExt cx="885263" cy="1098850"/>
              </a:xfrm>
              <a:grpFill/>
            </p:grpSpPr>
            <p:sp>
              <p:nvSpPr>
                <p:cNvPr id="165" name="四角形: 角を丸くする 164">
                  <a:extLst>
                    <a:ext uri="{FF2B5EF4-FFF2-40B4-BE49-F238E27FC236}">
                      <a16:creationId xmlns:a16="http://schemas.microsoft.com/office/drawing/2014/main" id="{C09F58F2-BDEC-1665-7C71-E8274F7F1EEF}"/>
                    </a:ext>
                  </a:extLst>
                </p:cNvPr>
                <p:cNvSpPr/>
                <p:nvPr/>
              </p:nvSpPr>
              <p:spPr>
                <a:xfrm>
                  <a:off x="6998654" y="3731329"/>
                  <a:ext cx="183142" cy="109885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66" name="四角形: 角を丸くする 165">
                  <a:extLst>
                    <a:ext uri="{FF2B5EF4-FFF2-40B4-BE49-F238E27FC236}">
                      <a16:creationId xmlns:a16="http://schemas.microsoft.com/office/drawing/2014/main" id="{3644B716-1506-82BD-C682-15C68C608C94}"/>
                    </a:ext>
                  </a:extLst>
                </p:cNvPr>
                <p:cNvSpPr/>
                <p:nvPr/>
              </p:nvSpPr>
              <p:spPr>
                <a:xfrm>
                  <a:off x="7700775" y="3731329"/>
                  <a:ext cx="183142" cy="109885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67" name="四角形: 角を丸くする 166">
                  <a:extLst>
                    <a:ext uri="{FF2B5EF4-FFF2-40B4-BE49-F238E27FC236}">
                      <a16:creationId xmlns:a16="http://schemas.microsoft.com/office/drawing/2014/main" id="{EF753782-EA8A-2F17-A9F0-378DB8BDF1A1}"/>
                    </a:ext>
                  </a:extLst>
                </p:cNvPr>
                <p:cNvSpPr/>
                <p:nvPr/>
              </p:nvSpPr>
              <p:spPr>
                <a:xfrm rot="5400000">
                  <a:off x="7471848" y="3956287"/>
                  <a:ext cx="183142" cy="640996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60" name="グループ化 159">
                <a:extLst>
                  <a:ext uri="{FF2B5EF4-FFF2-40B4-BE49-F238E27FC236}">
                    <a16:creationId xmlns:a16="http://schemas.microsoft.com/office/drawing/2014/main" id="{9785C2E2-5A35-38C4-BCFA-17120F82D6C2}"/>
                  </a:ext>
                </a:extLst>
              </p:cNvPr>
              <p:cNvGrpSpPr/>
              <p:nvPr/>
            </p:nvGrpSpPr>
            <p:grpSpPr>
              <a:xfrm>
                <a:off x="7995442" y="5191600"/>
                <a:ext cx="1094880" cy="1105269"/>
                <a:chOff x="7995442" y="3720940"/>
                <a:chExt cx="1094880" cy="1105269"/>
              </a:xfrm>
              <a:grpFill/>
            </p:grpSpPr>
            <p:sp>
              <p:nvSpPr>
                <p:cNvPr id="161" name="円: 塗りつぶしなし 160">
                  <a:extLst>
                    <a:ext uri="{FF2B5EF4-FFF2-40B4-BE49-F238E27FC236}">
                      <a16:creationId xmlns:a16="http://schemas.microsoft.com/office/drawing/2014/main" id="{3317DE45-C381-3394-8ED3-9A284B404EBD}"/>
                    </a:ext>
                  </a:extLst>
                </p:cNvPr>
                <p:cNvSpPr/>
                <p:nvPr/>
              </p:nvSpPr>
              <p:spPr>
                <a:xfrm>
                  <a:off x="7995442" y="3731329"/>
                  <a:ext cx="1094880" cy="1094880"/>
                </a:xfrm>
                <a:prstGeom prst="donut">
                  <a:avLst>
                    <a:gd name="adj" fmla="val 1649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2" name="アーチ 161">
                  <a:extLst>
                    <a:ext uri="{FF2B5EF4-FFF2-40B4-BE49-F238E27FC236}">
                      <a16:creationId xmlns:a16="http://schemas.microsoft.com/office/drawing/2014/main" id="{941E56D1-A2CE-1976-D741-62794EC6876F}"/>
                    </a:ext>
                  </a:extLst>
                </p:cNvPr>
                <p:cNvSpPr/>
                <p:nvPr/>
              </p:nvSpPr>
              <p:spPr>
                <a:xfrm>
                  <a:off x="7995442" y="3720940"/>
                  <a:ext cx="1094118" cy="1098850"/>
                </a:xfrm>
                <a:prstGeom prst="blockArc">
                  <a:avLst>
                    <a:gd name="adj1" fmla="val 16213538"/>
                    <a:gd name="adj2" fmla="val 18000207"/>
                    <a:gd name="adj3" fmla="val 19264"/>
                  </a:avLst>
                </a:prstGeom>
                <a:solidFill>
                  <a:srgbClr val="484A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3" name="四角形: 角を丸くする 162">
                  <a:extLst>
                    <a:ext uri="{FF2B5EF4-FFF2-40B4-BE49-F238E27FC236}">
                      <a16:creationId xmlns:a16="http://schemas.microsoft.com/office/drawing/2014/main" id="{0A44E96D-20B8-5DBD-5B16-3856B5A8268A}"/>
                    </a:ext>
                  </a:extLst>
                </p:cNvPr>
                <p:cNvSpPr/>
                <p:nvPr/>
              </p:nvSpPr>
              <p:spPr>
                <a:xfrm rot="5400000">
                  <a:off x="8454116" y="3731865"/>
                  <a:ext cx="179980" cy="17998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4" name="四角形: 角を丸くする 163">
                  <a:extLst>
                    <a:ext uri="{FF2B5EF4-FFF2-40B4-BE49-F238E27FC236}">
                      <a16:creationId xmlns:a16="http://schemas.microsoft.com/office/drawing/2014/main" id="{B650EFBE-AD3D-5D71-3E5C-40CBE811152E}"/>
                    </a:ext>
                  </a:extLst>
                </p:cNvPr>
                <p:cNvSpPr/>
                <p:nvPr/>
              </p:nvSpPr>
              <p:spPr>
                <a:xfrm rot="5400000">
                  <a:off x="8678389" y="3790681"/>
                  <a:ext cx="179980" cy="17998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</p:grpSp>
      </p:grpSp>
      <p:sp>
        <p:nvSpPr>
          <p:cNvPr id="172" name="正方形/長方形 171">
            <a:extLst>
              <a:ext uri="{FF2B5EF4-FFF2-40B4-BE49-F238E27FC236}">
                <a16:creationId xmlns:a16="http://schemas.microsoft.com/office/drawing/2014/main" id="{404E3D57-C25D-02EB-EE8C-6849DA72F35E}"/>
              </a:ext>
            </a:extLst>
          </p:cNvPr>
          <p:cNvSpPr/>
          <p:nvPr/>
        </p:nvSpPr>
        <p:spPr>
          <a:xfrm>
            <a:off x="272087" y="4957987"/>
            <a:ext cx="1969134" cy="2385332"/>
          </a:xfrm>
          <a:prstGeom prst="rect">
            <a:avLst/>
          </a:prstGeom>
          <a:solidFill>
            <a:srgbClr val="F3E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3" name="正方形/長方形 172">
            <a:extLst>
              <a:ext uri="{FF2B5EF4-FFF2-40B4-BE49-F238E27FC236}">
                <a16:creationId xmlns:a16="http://schemas.microsoft.com/office/drawing/2014/main" id="{B01DF60F-501B-D500-D466-10D3628C03A6}"/>
              </a:ext>
            </a:extLst>
          </p:cNvPr>
          <p:cNvSpPr/>
          <p:nvPr/>
        </p:nvSpPr>
        <p:spPr>
          <a:xfrm>
            <a:off x="2442351" y="4957987"/>
            <a:ext cx="1969134" cy="2385332"/>
          </a:xfrm>
          <a:prstGeom prst="rect">
            <a:avLst/>
          </a:prstGeom>
          <a:solidFill>
            <a:srgbClr val="F3E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4" name="正方形/長方形 173">
            <a:extLst>
              <a:ext uri="{FF2B5EF4-FFF2-40B4-BE49-F238E27FC236}">
                <a16:creationId xmlns:a16="http://schemas.microsoft.com/office/drawing/2014/main" id="{47BDB850-4C81-6D2E-7292-BB007304991C}"/>
              </a:ext>
            </a:extLst>
          </p:cNvPr>
          <p:cNvSpPr/>
          <p:nvPr/>
        </p:nvSpPr>
        <p:spPr>
          <a:xfrm>
            <a:off x="4612616" y="4957987"/>
            <a:ext cx="1969134" cy="2385332"/>
          </a:xfrm>
          <a:prstGeom prst="rect">
            <a:avLst/>
          </a:prstGeom>
          <a:solidFill>
            <a:srgbClr val="F3E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0" name="テキスト ボックス 179">
            <a:extLst>
              <a:ext uri="{FF2B5EF4-FFF2-40B4-BE49-F238E27FC236}">
                <a16:creationId xmlns:a16="http://schemas.microsoft.com/office/drawing/2014/main" id="{CC65D618-0514-2119-D766-033F17EEFFF6}"/>
              </a:ext>
            </a:extLst>
          </p:cNvPr>
          <p:cNvSpPr txBox="1"/>
          <p:nvPr/>
        </p:nvSpPr>
        <p:spPr>
          <a:xfrm>
            <a:off x="1117722" y="4977574"/>
            <a:ext cx="314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484A4B"/>
                </a:solidFill>
                <a:latin typeface="Comfortaa" pitchFamily="2" charset="0"/>
                <a:ea typeface="BIZ UDPゴシック" panose="020B0400000000000000" pitchFamily="50" charset="-128"/>
              </a:rPr>
              <a:t>1</a:t>
            </a:r>
          </a:p>
        </p:txBody>
      </p:sp>
      <p:sp>
        <p:nvSpPr>
          <p:cNvPr id="181" name="テキスト ボックス 180">
            <a:extLst>
              <a:ext uri="{FF2B5EF4-FFF2-40B4-BE49-F238E27FC236}">
                <a16:creationId xmlns:a16="http://schemas.microsoft.com/office/drawing/2014/main" id="{8F047374-325F-2183-5E30-621D11FE4273}"/>
              </a:ext>
            </a:extLst>
          </p:cNvPr>
          <p:cNvSpPr txBox="1"/>
          <p:nvPr/>
        </p:nvSpPr>
        <p:spPr>
          <a:xfrm>
            <a:off x="3284124" y="4977574"/>
            <a:ext cx="314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484A4B"/>
                </a:solidFill>
                <a:latin typeface="Comfortaa" pitchFamily="2" charset="0"/>
                <a:ea typeface="BIZ UDPゴシック" panose="020B0400000000000000" pitchFamily="50" charset="-128"/>
              </a:rPr>
              <a:t>2</a:t>
            </a:r>
          </a:p>
        </p:txBody>
      </p:sp>
      <p:sp>
        <p:nvSpPr>
          <p:cNvPr id="182" name="テキスト ボックス 181">
            <a:extLst>
              <a:ext uri="{FF2B5EF4-FFF2-40B4-BE49-F238E27FC236}">
                <a16:creationId xmlns:a16="http://schemas.microsoft.com/office/drawing/2014/main" id="{D1FCA5A8-C100-C5F9-CA1C-1AAD5822F654}"/>
              </a:ext>
            </a:extLst>
          </p:cNvPr>
          <p:cNvSpPr txBox="1"/>
          <p:nvPr/>
        </p:nvSpPr>
        <p:spPr>
          <a:xfrm>
            <a:off x="5459983" y="4977574"/>
            <a:ext cx="314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484A4B"/>
                </a:solidFill>
                <a:latin typeface="Comfortaa" pitchFamily="2" charset="0"/>
                <a:ea typeface="BIZ UDPゴシック" panose="020B0400000000000000" pitchFamily="50" charset="-128"/>
              </a:rPr>
              <a:t>3</a:t>
            </a:r>
          </a:p>
        </p:txBody>
      </p:sp>
      <p:cxnSp>
        <p:nvCxnSpPr>
          <p:cNvPr id="184" name="直線コネクタ 183">
            <a:extLst>
              <a:ext uri="{FF2B5EF4-FFF2-40B4-BE49-F238E27FC236}">
                <a16:creationId xmlns:a16="http://schemas.microsoft.com/office/drawing/2014/main" id="{3534B738-B52E-800D-58EF-CA1E0A85CCD7}"/>
              </a:ext>
            </a:extLst>
          </p:cNvPr>
          <p:cNvCxnSpPr>
            <a:cxnSpLocks/>
          </p:cNvCxnSpPr>
          <p:nvPr/>
        </p:nvCxnSpPr>
        <p:spPr>
          <a:xfrm>
            <a:off x="836172" y="5238418"/>
            <a:ext cx="895327" cy="0"/>
          </a:xfrm>
          <a:prstGeom prst="line">
            <a:avLst/>
          </a:prstGeom>
          <a:ln w="12700" cap="rnd">
            <a:solidFill>
              <a:srgbClr val="484A4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直線コネクタ 185">
            <a:extLst>
              <a:ext uri="{FF2B5EF4-FFF2-40B4-BE49-F238E27FC236}">
                <a16:creationId xmlns:a16="http://schemas.microsoft.com/office/drawing/2014/main" id="{6896358A-EA65-62C8-D514-640F76EEB4E4}"/>
              </a:ext>
            </a:extLst>
          </p:cNvPr>
          <p:cNvCxnSpPr>
            <a:cxnSpLocks/>
          </p:cNvCxnSpPr>
          <p:nvPr/>
        </p:nvCxnSpPr>
        <p:spPr>
          <a:xfrm>
            <a:off x="2981123" y="5238418"/>
            <a:ext cx="895327" cy="0"/>
          </a:xfrm>
          <a:prstGeom prst="line">
            <a:avLst/>
          </a:prstGeom>
          <a:ln w="12700" cap="rnd">
            <a:solidFill>
              <a:srgbClr val="484A4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直線コネクタ 186">
            <a:extLst>
              <a:ext uri="{FF2B5EF4-FFF2-40B4-BE49-F238E27FC236}">
                <a16:creationId xmlns:a16="http://schemas.microsoft.com/office/drawing/2014/main" id="{F4285A2C-3B2F-DBFB-B094-37BF85DCD4CF}"/>
              </a:ext>
            </a:extLst>
          </p:cNvPr>
          <p:cNvCxnSpPr>
            <a:cxnSpLocks/>
          </p:cNvCxnSpPr>
          <p:nvPr/>
        </p:nvCxnSpPr>
        <p:spPr>
          <a:xfrm>
            <a:off x="5152315" y="5238418"/>
            <a:ext cx="895327" cy="0"/>
          </a:xfrm>
          <a:prstGeom prst="line">
            <a:avLst/>
          </a:prstGeom>
          <a:ln w="12700" cap="rnd">
            <a:solidFill>
              <a:srgbClr val="484A4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テキスト ボックス 187">
            <a:extLst>
              <a:ext uri="{FF2B5EF4-FFF2-40B4-BE49-F238E27FC236}">
                <a16:creationId xmlns:a16="http://schemas.microsoft.com/office/drawing/2014/main" id="{FC825B7C-E77A-9F39-416A-7E67EF52CF2D}"/>
              </a:ext>
            </a:extLst>
          </p:cNvPr>
          <p:cNvSpPr txBox="1"/>
          <p:nvPr/>
        </p:nvSpPr>
        <p:spPr>
          <a:xfrm>
            <a:off x="225311" y="5401985"/>
            <a:ext cx="2075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なんでも！気軽に！</a:t>
            </a:r>
            <a:endParaRPr kumimoji="1" lang="en-US" altLang="ja-JP" sz="1200" dirty="0">
              <a:solidFill>
                <a:srgbClr val="484A4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お悩み相談、一緒に解決</a:t>
            </a:r>
          </a:p>
        </p:txBody>
      </p:sp>
      <p:sp>
        <p:nvSpPr>
          <p:cNvPr id="189" name="テキスト ボックス 188">
            <a:extLst>
              <a:ext uri="{FF2B5EF4-FFF2-40B4-BE49-F238E27FC236}">
                <a16:creationId xmlns:a16="http://schemas.microsoft.com/office/drawing/2014/main" id="{2B7DE866-1A2F-6A64-743B-1675645CDA92}"/>
              </a:ext>
            </a:extLst>
          </p:cNvPr>
          <p:cNvSpPr txBox="1"/>
          <p:nvPr/>
        </p:nvSpPr>
        <p:spPr>
          <a:xfrm>
            <a:off x="2395575" y="5401985"/>
            <a:ext cx="2075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組織にいない多様な人・</a:t>
            </a:r>
            <a:endParaRPr kumimoji="1" lang="en-US" altLang="ja-JP" sz="1200" dirty="0">
              <a:solidFill>
                <a:srgbClr val="484A4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未知の情報と偶然の出会い</a:t>
            </a:r>
          </a:p>
        </p:txBody>
      </p:sp>
      <p:sp>
        <p:nvSpPr>
          <p:cNvPr id="190" name="テキスト ボックス 189">
            <a:extLst>
              <a:ext uri="{FF2B5EF4-FFF2-40B4-BE49-F238E27FC236}">
                <a16:creationId xmlns:a16="http://schemas.microsoft.com/office/drawing/2014/main" id="{273B56B0-34E9-30D2-5AFD-5248080C24C2}"/>
              </a:ext>
            </a:extLst>
          </p:cNvPr>
          <p:cNvSpPr txBox="1"/>
          <p:nvPr/>
        </p:nvSpPr>
        <p:spPr>
          <a:xfrm>
            <a:off x="4565839" y="5401985"/>
            <a:ext cx="2075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ここでしか参加できない</a:t>
            </a:r>
            <a:endParaRPr kumimoji="1" lang="en-US" altLang="ja-JP" sz="1200" dirty="0">
              <a:solidFill>
                <a:srgbClr val="484A4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限定イベントへのご招待</a:t>
            </a:r>
          </a:p>
        </p:txBody>
      </p:sp>
      <p:pic>
        <p:nvPicPr>
          <p:cNvPr id="14" name="グラフィックス 13">
            <a:extLst>
              <a:ext uri="{FF2B5EF4-FFF2-40B4-BE49-F238E27FC236}">
                <a16:creationId xmlns:a16="http://schemas.microsoft.com/office/drawing/2014/main" id="{33FC82EB-911C-99FF-633F-D05BF7350EA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56739" y="5967998"/>
            <a:ext cx="1740358" cy="1157885"/>
          </a:xfrm>
          <a:prstGeom prst="rect">
            <a:avLst/>
          </a:prstGeom>
        </p:spPr>
      </p:pic>
      <p:pic>
        <p:nvPicPr>
          <p:cNvPr id="8" name="グラフィックス 7">
            <a:extLst>
              <a:ext uri="{FF2B5EF4-FFF2-40B4-BE49-F238E27FC236}">
                <a16:creationId xmlns:a16="http://schemas.microsoft.com/office/drawing/2014/main" id="{C3AC0C30-6BB7-51AB-BC0C-22233B13B9F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88524" y="6103505"/>
            <a:ext cx="1923070" cy="982606"/>
          </a:xfrm>
          <a:prstGeom prst="rect">
            <a:avLst/>
          </a:prstGeom>
        </p:spPr>
      </p:pic>
      <p:grpSp>
        <p:nvGrpSpPr>
          <p:cNvPr id="209" name="グループ化 208">
            <a:extLst>
              <a:ext uri="{FF2B5EF4-FFF2-40B4-BE49-F238E27FC236}">
                <a16:creationId xmlns:a16="http://schemas.microsoft.com/office/drawing/2014/main" id="{11465DF5-24B3-FA69-AC18-E26A08CADD6D}"/>
              </a:ext>
            </a:extLst>
          </p:cNvPr>
          <p:cNvGrpSpPr/>
          <p:nvPr/>
        </p:nvGrpSpPr>
        <p:grpSpPr>
          <a:xfrm>
            <a:off x="737940" y="8025085"/>
            <a:ext cx="5383531" cy="500124"/>
            <a:chOff x="737940" y="4167126"/>
            <a:chExt cx="5383531" cy="500124"/>
          </a:xfrm>
        </p:grpSpPr>
        <p:sp>
          <p:nvSpPr>
            <p:cNvPr id="210" name="四角形: 角を丸くする 209">
              <a:extLst>
                <a:ext uri="{FF2B5EF4-FFF2-40B4-BE49-F238E27FC236}">
                  <a16:creationId xmlns:a16="http://schemas.microsoft.com/office/drawing/2014/main" id="{6B85AB42-8E59-EB19-1883-C0ACE7EEE46F}"/>
                </a:ext>
              </a:extLst>
            </p:cNvPr>
            <p:cNvSpPr/>
            <p:nvPr/>
          </p:nvSpPr>
          <p:spPr>
            <a:xfrm>
              <a:off x="737940" y="4167126"/>
              <a:ext cx="5383531" cy="50012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484A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1" name="四角形: 角を丸くする 210">
              <a:extLst>
                <a:ext uri="{FF2B5EF4-FFF2-40B4-BE49-F238E27FC236}">
                  <a16:creationId xmlns:a16="http://schemas.microsoft.com/office/drawing/2014/main" id="{9FE54FCC-D917-473E-8C40-526D1025E309}"/>
                </a:ext>
              </a:extLst>
            </p:cNvPr>
            <p:cNvSpPr/>
            <p:nvPr/>
          </p:nvSpPr>
          <p:spPr>
            <a:xfrm>
              <a:off x="849866" y="4258331"/>
              <a:ext cx="5159678" cy="317713"/>
            </a:xfrm>
            <a:prstGeom prst="roundRect">
              <a:avLst>
                <a:gd name="adj" fmla="val 50000"/>
              </a:avLst>
            </a:prstGeom>
            <a:solidFill>
              <a:srgbClr val="484A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400" dirty="0">
                  <a:solidFill>
                    <a:srgbClr val="484A4B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HOP</a:t>
              </a:r>
              <a:r>
                <a:rPr kumimoji="1" lang="ja-JP" altLang="en-US" sz="1400" dirty="0">
                  <a:solidFill>
                    <a:srgbClr val="484A4B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　　　　　</a:t>
              </a:r>
              <a:r>
                <a:rPr kumimoji="1" lang="ja-JP" altLang="en-US" sz="1400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コミュニティオーナーズ</a:t>
              </a:r>
            </a:p>
          </p:txBody>
        </p:sp>
        <p:grpSp>
          <p:nvGrpSpPr>
            <p:cNvPr id="212" name="グループ化 211">
              <a:extLst>
                <a:ext uri="{FF2B5EF4-FFF2-40B4-BE49-F238E27FC236}">
                  <a16:creationId xmlns:a16="http://schemas.microsoft.com/office/drawing/2014/main" id="{F1E74EEC-488F-520D-E50D-105272150BD0}"/>
                </a:ext>
              </a:extLst>
            </p:cNvPr>
            <p:cNvGrpSpPr/>
            <p:nvPr/>
          </p:nvGrpSpPr>
          <p:grpSpPr>
            <a:xfrm>
              <a:off x="2303243" y="4301705"/>
              <a:ext cx="676832" cy="230963"/>
              <a:chOff x="4967627" y="5191600"/>
              <a:chExt cx="3250597" cy="1109239"/>
            </a:xfrm>
            <a:solidFill>
              <a:schemeClr val="bg1"/>
            </a:solidFill>
          </p:grpSpPr>
          <p:grpSp>
            <p:nvGrpSpPr>
              <p:cNvPr id="213" name="グループ化 212">
                <a:extLst>
                  <a:ext uri="{FF2B5EF4-FFF2-40B4-BE49-F238E27FC236}">
                    <a16:creationId xmlns:a16="http://schemas.microsoft.com/office/drawing/2014/main" id="{C943AB71-1FA7-9336-AD3D-C08F8E9291B3}"/>
                  </a:ext>
                </a:extLst>
              </p:cNvPr>
              <p:cNvGrpSpPr/>
              <p:nvPr/>
            </p:nvGrpSpPr>
            <p:grpSpPr>
              <a:xfrm>
                <a:off x="7323391" y="5201989"/>
                <a:ext cx="894833" cy="1098850"/>
                <a:chOff x="7242791" y="3731329"/>
                <a:chExt cx="894833" cy="1098850"/>
              </a:xfrm>
              <a:grpFill/>
            </p:grpSpPr>
            <p:sp>
              <p:nvSpPr>
                <p:cNvPr id="223" name="四角形: 角を丸くする 222">
                  <a:extLst>
                    <a:ext uri="{FF2B5EF4-FFF2-40B4-BE49-F238E27FC236}">
                      <a16:creationId xmlns:a16="http://schemas.microsoft.com/office/drawing/2014/main" id="{115EBDDD-6BAC-5B44-8EC8-5377E4665F4F}"/>
                    </a:ext>
                  </a:extLst>
                </p:cNvPr>
                <p:cNvSpPr/>
                <p:nvPr/>
              </p:nvSpPr>
              <p:spPr>
                <a:xfrm>
                  <a:off x="7242792" y="3731329"/>
                  <a:ext cx="183145" cy="109885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24" name="四角形: 角を丸くする 223">
                  <a:extLst>
                    <a:ext uri="{FF2B5EF4-FFF2-40B4-BE49-F238E27FC236}">
                      <a16:creationId xmlns:a16="http://schemas.microsoft.com/office/drawing/2014/main" id="{AF3197AF-F548-0156-AFD7-4D04B30C0629}"/>
                    </a:ext>
                  </a:extLst>
                </p:cNvPr>
                <p:cNvSpPr/>
                <p:nvPr/>
              </p:nvSpPr>
              <p:spPr>
                <a:xfrm rot="5400000">
                  <a:off x="7588857" y="4190416"/>
                  <a:ext cx="183140" cy="385231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25" name="四角形: 角を丸くする 224">
                  <a:extLst>
                    <a:ext uri="{FF2B5EF4-FFF2-40B4-BE49-F238E27FC236}">
                      <a16:creationId xmlns:a16="http://schemas.microsoft.com/office/drawing/2014/main" id="{681D5DCA-822A-49EB-E373-39B6229CE052}"/>
                    </a:ext>
                  </a:extLst>
                </p:cNvPr>
                <p:cNvSpPr/>
                <p:nvPr/>
              </p:nvSpPr>
              <p:spPr>
                <a:xfrm rot="16200000">
                  <a:off x="7466346" y="3508529"/>
                  <a:ext cx="183140" cy="630249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26" name="アーチ 225">
                  <a:extLst>
                    <a:ext uri="{FF2B5EF4-FFF2-40B4-BE49-F238E27FC236}">
                      <a16:creationId xmlns:a16="http://schemas.microsoft.com/office/drawing/2014/main" id="{0F4695A8-D761-8E90-138B-521A87D70B6B}"/>
                    </a:ext>
                  </a:extLst>
                </p:cNvPr>
                <p:cNvSpPr/>
                <p:nvPr/>
              </p:nvSpPr>
              <p:spPr>
                <a:xfrm rot="5400000">
                  <a:off x="7394128" y="3731329"/>
                  <a:ext cx="743496" cy="743496"/>
                </a:xfrm>
                <a:prstGeom prst="blockArc">
                  <a:avLst>
                    <a:gd name="adj1" fmla="val 10800000"/>
                    <a:gd name="adj2" fmla="val 2393"/>
                    <a:gd name="adj3" fmla="val 24689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14" name="グループ化 213">
                <a:extLst>
                  <a:ext uri="{FF2B5EF4-FFF2-40B4-BE49-F238E27FC236}">
                    <a16:creationId xmlns:a16="http://schemas.microsoft.com/office/drawing/2014/main" id="{54D5D850-DF2B-A3D1-67EA-40D7482A0D42}"/>
                  </a:ext>
                </a:extLst>
              </p:cNvPr>
              <p:cNvGrpSpPr/>
              <p:nvPr/>
            </p:nvGrpSpPr>
            <p:grpSpPr>
              <a:xfrm>
                <a:off x="4967627" y="5201989"/>
                <a:ext cx="885260" cy="1098850"/>
                <a:chOff x="5045097" y="3731329"/>
                <a:chExt cx="885260" cy="1098850"/>
              </a:xfrm>
              <a:grpFill/>
            </p:grpSpPr>
            <p:sp>
              <p:nvSpPr>
                <p:cNvPr id="220" name="四角形: 角を丸くする 219">
                  <a:extLst>
                    <a:ext uri="{FF2B5EF4-FFF2-40B4-BE49-F238E27FC236}">
                      <a16:creationId xmlns:a16="http://schemas.microsoft.com/office/drawing/2014/main" id="{153ECD98-4299-CB42-B244-4049754FE212}"/>
                    </a:ext>
                  </a:extLst>
                </p:cNvPr>
                <p:cNvSpPr/>
                <p:nvPr/>
              </p:nvSpPr>
              <p:spPr>
                <a:xfrm>
                  <a:off x="5045097" y="3731329"/>
                  <a:ext cx="183145" cy="109885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21" name="四角形: 角を丸くする 220">
                  <a:extLst>
                    <a:ext uri="{FF2B5EF4-FFF2-40B4-BE49-F238E27FC236}">
                      <a16:creationId xmlns:a16="http://schemas.microsoft.com/office/drawing/2014/main" id="{857EBEAE-0AB3-F0B5-7B3D-7DAEE58A8F94}"/>
                    </a:ext>
                  </a:extLst>
                </p:cNvPr>
                <p:cNvSpPr/>
                <p:nvPr/>
              </p:nvSpPr>
              <p:spPr>
                <a:xfrm>
                  <a:off x="5747213" y="3731329"/>
                  <a:ext cx="183140" cy="109885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22" name="四角形: 角を丸くする 221">
                  <a:extLst>
                    <a:ext uri="{FF2B5EF4-FFF2-40B4-BE49-F238E27FC236}">
                      <a16:creationId xmlns:a16="http://schemas.microsoft.com/office/drawing/2014/main" id="{B6FADBD4-6AC3-192B-B312-948401C08DC5}"/>
                    </a:ext>
                  </a:extLst>
                </p:cNvPr>
                <p:cNvSpPr/>
                <p:nvPr/>
              </p:nvSpPr>
              <p:spPr>
                <a:xfrm rot="5400000">
                  <a:off x="5518289" y="3956286"/>
                  <a:ext cx="183140" cy="64099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215" name="グループ化 214">
                <a:extLst>
                  <a:ext uri="{FF2B5EF4-FFF2-40B4-BE49-F238E27FC236}">
                    <a16:creationId xmlns:a16="http://schemas.microsoft.com/office/drawing/2014/main" id="{2CE4D155-2CD7-85AC-27B2-C3E33A71A1D3}"/>
                  </a:ext>
                </a:extLst>
              </p:cNvPr>
              <p:cNvGrpSpPr/>
              <p:nvPr/>
            </p:nvGrpSpPr>
            <p:grpSpPr>
              <a:xfrm>
                <a:off x="6041879" y="5191600"/>
                <a:ext cx="1094887" cy="1105269"/>
                <a:chOff x="6041879" y="3720940"/>
                <a:chExt cx="1094887" cy="1105269"/>
              </a:xfrm>
              <a:grpFill/>
            </p:grpSpPr>
            <p:sp>
              <p:nvSpPr>
                <p:cNvPr id="216" name="円: 塗りつぶしなし 215">
                  <a:extLst>
                    <a:ext uri="{FF2B5EF4-FFF2-40B4-BE49-F238E27FC236}">
                      <a16:creationId xmlns:a16="http://schemas.microsoft.com/office/drawing/2014/main" id="{5B616B63-7EEA-EC43-9975-0F796DED2242}"/>
                    </a:ext>
                  </a:extLst>
                </p:cNvPr>
                <p:cNvSpPr/>
                <p:nvPr/>
              </p:nvSpPr>
              <p:spPr>
                <a:xfrm>
                  <a:off x="6041884" y="3731328"/>
                  <a:ext cx="1094882" cy="1094881"/>
                </a:xfrm>
                <a:prstGeom prst="donut">
                  <a:avLst>
                    <a:gd name="adj" fmla="val 1649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7" name="アーチ 216">
                  <a:extLst>
                    <a:ext uri="{FF2B5EF4-FFF2-40B4-BE49-F238E27FC236}">
                      <a16:creationId xmlns:a16="http://schemas.microsoft.com/office/drawing/2014/main" id="{97211A73-E083-34C4-53EF-9E41033F93D2}"/>
                    </a:ext>
                  </a:extLst>
                </p:cNvPr>
                <p:cNvSpPr/>
                <p:nvPr/>
              </p:nvSpPr>
              <p:spPr>
                <a:xfrm>
                  <a:off x="6041879" y="3720940"/>
                  <a:ext cx="1094118" cy="1098848"/>
                </a:xfrm>
                <a:prstGeom prst="blockArc">
                  <a:avLst>
                    <a:gd name="adj1" fmla="val 16213538"/>
                    <a:gd name="adj2" fmla="val 18000207"/>
                    <a:gd name="adj3" fmla="val 19264"/>
                  </a:avLst>
                </a:prstGeom>
                <a:solidFill>
                  <a:srgbClr val="484A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8" name="四角形: 角を丸くする 217">
                  <a:extLst>
                    <a:ext uri="{FF2B5EF4-FFF2-40B4-BE49-F238E27FC236}">
                      <a16:creationId xmlns:a16="http://schemas.microsoft.com/office/drawing/2014/main" id="{0AD48213-637F-F6DB-1A27-8D9F267F0DE4}"/>
                    </a:ext>
                  </a:extLst>
                </p:cNvPr>
                <p:cNvSpPr/>
                <p:nvPr/>
              </p:nvSpPr>
              <p:spPr>
                <a:xfrm rot="5400000">
                  <a:off x="6500552" y="3731866"/>
                  <a:ext cx="179980" cy="17998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9" name="四角形: 角を丸くする 218">
                  <a:extLst>
                    <a:ext uri="{FF2B5EF4-FFF2-40B4-BE49-F238E27FC236}">
                      <a16:creationId xmlns:a16="http://schemas.microsoft.com/office/drawing/2014/main" id="{8FEC2015-FA3E-9486-C3E8-22FF97DFDEE2}"/>
                    </a:ext>
                  </a:extLst>
                </p:cNvPr>
                <p:cNvSpPr/>
                <p:nvPr/>
              </p:nvSpPr>
              <p:spPr>
                <a:xfrm rot="5400000">
                  <a:off x="6724822" y="3790680"/>
                  <a:ext cx="179980" cy="17998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</p:grpSp>
      </p:grpSp>
      <p:pic>
        <p:nvPicPr>
          <p:cNvPr id="227" name="図 226">
            <a:extLst>
              <a:ext uri="{FF2B5EF4-FFF2-40B4-BE49-F238E27FC236}">
                <a16:creationId xmlns:a16="http://schemas.microsoft.com/office/drawing/2014/main" id="{5030FFDE-E3DD-3678-0273-6A34FDCCDE1A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84666" y="8738010"/>
            <a:ext cx="1276782" cy="324217"/>
          </a:xfrm>
          <a:prstGeom prst="rect">
            <a:avLst/>
          </a:prstGeom>
        </p:spPr>
      </p:pic>
      <p:pic>
        <p:nvPicPr>
          <p:cNvPr id="228" name="図 227">
            <a:extLst>
              <a:ext uri="{FF2B5EF4-FFF2-40B4-BE49-F238E27FC236}">
                <a16:creationId xmlns:a16="http://schemas.microsoft.com/office/drawing/2014/main" id="{75873099-EA61-4057-608E-9693C7B5F81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22" y="8712075"/>
            <a:ext cx="896789" cy="371326"/>
          </a:xfrm>
          <a:prstGeom prst="rect">
            <a:avLst/>
          </a:prstGeom>
        </p:spPr>
      </p:pic>
      <p:pic>
        <p:nvPicPr>
          <p:cNvPr id="229" name="図 228">
            <a:extLst>
              <a:ext uri="{FF2B5EF4-FFF2-40B4-BE49-F238E27FC236}">
                <a16:creationId xmlns:a16="http://schemas.microsoft.com/office/drawing/2014/main" id="{F12DA613-4438-17CA-079A-2716FBF76E4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158" y="8702886"/>
            <a:ext cx="1331650" cy="388017"/>
          </a:xfrm>
          <a:prstGeom prst="rect">
            <a:avLst/>
          </a:prstGeom>
        </p:spPr>
      </p:pic>
      <p:pic>
        <p:nvPicPr>
          <p:cNvPr id="230" name="図 229">
            <a:extLst>
              <a:ext uri="{FF2B5EF4-FFF2-40B4-BE49-F238E27FC236}">
                <a16:creationId xmlns:a16="http://schemas.microsoft.com/office/drawing/2014/main" id="{0B0514B5-8E24-41DC-6C66-7902698D6D6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401" y="8744281"/>
            <a:ext cx="1590510" cy="312826"/>
          </a:xfrm>
          <a:prstGeom prst="rect">
            <a:avLst/>
          </a:prstGeom>
        </p:spPr>
      </p:pic>
      <p:sp>
        <p:nvSpPr>
          <p:cNvPr id="231" name="テキスト ボックス 230">
            <a:extLst>
              <a:ext uri="{FF2B5EF4-FFF2-40B4-BE49-F238E27FC236}">
                <a16:creationId xmlns:a16="http://schemas.microsoft.com/office/drawing/2014/main" id="{B475521C-B822-90C9-BB02-555C99E4539D}"/>
              </a:ext>
            </a:extLst>
          </p:cNvPr>
          <p:cNvSpPr txBox="1"/>
          <p:nvPr/>
        </p:nvSpPr>
        <p:spPr>
          <a:xfrm>
            <a:off x="1756853" y="9299144"/>
            <a:ext cx="39687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8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後援 ： 公益財団法人北海道科学技術総合振興センター　（ノーステック財団）</a:t>
            </a:r>
            <a:endParaRPr kumimoji="1" lang="en-US" altLang="ja-JP" sz="800" b="1" dirty="0">
              <a:solidFill>
                <a:srgbClr val="484A4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32" name="図 231">
            <a:extLst>
              <a:ext uri="{FF2B5EF4-FFF2-40B4-BE49-F238E27FC236}">
                <a16:creationId xmlns:a16="http://schemas.microsoft.com/office/drawing/2014/main" id="{15C14865-CB83-FF79-B341-6BB3AA47209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304" y="9320231"/>
            <a:ext cx="879498" cy="182299"/>
          </a:xfrm>
          <a:prstGeom prst="rect">
            <a:avLst/>
          </a:prstGeom>
        </p:spPr>
      </p:pic>
      <p:pic>
        <p:nvPicPr>
          <p:cNvPr id="12" name="グラフィックス 11">
            <a:extLst>
              <a:ext uri="{FF2B5EF4-FFF2-40B4-BE49-F238E27FC236}">
                <a16:creationId xmlns:a16="http://schemas.microsoft.com/office/drawing/2014/main" id="{92D100D2-0AAB-B288-3AF2-9F31D4EF892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894671" y="5927256"/>
            <a:ext cx="1360931" cy="1362547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BDCD753-D01E-346B-EF43-574D2B14CB74}"/>
              </a:ext>
            </a:extLst>
          </p:cNvPr>
          <p:cNvSpPr txBox="1"/>
          <p:nvPr/>
        </p:nvSpPr>
        <p:spPr>
          <a:xfrm>
            <a:off x="4686188" y="2035253"/>
            <a:ext cx="192570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900" dirty="0">
                <a:solidFill>
                  <a:srgbClr val="81CE9D"/>
                </a:solidFill>
                <a:latin typeface="Comfortaa bold" pitchFamily="2" charset="0"/>
                <a:cs typeface="Fredoka medium" pitchFamily="2" charset="-79"/>
              </a:rPr>
              <a:t>H</a:t>
            </a:r>
            <a:r>
              <a:rPr kumimoji="1" lang="en-US" altLang="ja-JP" sz="900" dirty="0">
                <a:solidFill>
                  <a:srgbClr val="484A4B"/>
                </a:solidFill>
                <a:latin typeface="Comfortaa bold" pitchFamily="2" charset="0"/>
                <a:cs typeface="Fredoka medium" pitchFamily="2" charset="-79"/>
              </a:rPr>
              <a:t>okkaido</a:t>
            </a:r>
            <a:r>
              <a:rPr kumimoji="1" lang="en-US" altLang="ja-JP" sz="900" dirty="0">
                <a:solidFill>
                  <a:srgbClr val="272428"/>
                </a:solidFill>
                <a:latin typeface="Comfortaa bold" pitchFamily="2" charset="0"/>
                <a:cs typeface="Fredoka medium" pitchFamily="2" charset="-79"/>
              </a:rPr>
              <a:t> </a:t>
            </a:r>
            <a:r>
              <a:rPr kumimoji="1" lang="en-US" altLang="ja-JP" sz="900" dirty="0">
                <a:solidFill>
                  <a:srgbClr val="81CE9D"/>
                </a:solidFill>
                <a:latin typeface="Comfortaa bold" pitchFamily="2" charset="0"/>
                <a:cs typeface="Fredoka medium" pitchFamily="2" charset="-79"/>
              </a:rPr>
              <a:t>O</a:t>
            </a:r>
            <a:r>
              <a:rPr kumimoji="1" lang="en-US" altLang="ja-JP" sz="900" dirty="0">
                <a:solidFill>
                  <a:srgbClr val="484A4B"/>
                </a:solidFill>
                <a:latin typeface="Comfortaa bold" pitchFamily="2" charset="0"/>
                <a:cs typeface="Fredoka medium" pitchFamily="2" charset="-79"/>
              </a:rPr>
              <a:t>pen</a:t>
            </a:r>
            <a:r>
              <a:rPr kumimoji="1" lang="en-US" altLang="ja-JP" sz="900" dirty="0">
                <a:solidFill>
                  <a:srgbClr val="272428"/>
                </a:solidFill>
                <a:latin typeface="Comfortaa bold" pitchFamily="2" charset="0"/>
                <a:cs typeface="Fredoka medium" pitchFamily="2" charset="-79"/>
              </a:rPr>
              <a:t> </a:t>
            </a:r>
            <a:r>
              <a:rPr lang="en-US" altLang="ja-JP" sz="900" dirty="0">
                <a:solidFill>
                  <a:srgbClr val="81CE9D"/>
                </a:solidFill>
                <a:latin typeface="Comfortaa bold" pitchFamily="2" charset="0"/>
                <a:cs typeface="Fredoka medium" pitchFamily="2" charset="-79"/>
              </a:rPr>
              <a:t>P</a:t>
            </a:r>
            <a:r>
              <a:rPr kumimoji="1" lang="en-US" altLang="ja-JP" sz="900" dirty="0">
                <a:solidFill>
                  <a:srgbClr val="484A4B"/>
                </a:solidFill>
                <a:latin typeface="Comfortaa bold" pitchFamily="2" charset="0"/>
                <a:cs typeface="Fredoka medium" pitchFamily="2" charset="-79"/>
              </a:rPr>
              <a:t>latform</a:t>
            </a:r>
            <a:endParaRPr kumimoji="1" lang="ja-JP" altLang="en-US" sz="900" dirty="0">
              <a:solidFill>
                <a:srgbClr val="484A4B"/>
              </a:solidFill>
              <a:latin typeface="Comfortaa bold" pitchFamily="2" charset="0"/>
              <a:cs typeface="Fredoka medium" pitchFamily="2" charset="-79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5E323E0-1ED1-7280-EE79-C456FC31F558}"/>
              </a:ext>
            </a:extLst>
          </p:cNvPr>
          <p:cNvSpPr/>
          <p:nvPr/>
        </p:nvSpPr>
        <p:spPr>
          <a:xfrm>
            <a:off x="63810" y="1323874"/>
            <a:ext cx="2109200" cy="90000"/>
          </a:xfrm>
          <a:prstGeom prst="rect">
            <a:avLst/>
          </a:prstGeom>
          <a:solidFill>
            <a:srgbClr val="81C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7D31048E-E7C6-861C-47AE-4C9C2E318C85}"/>
              </a:ext>
            </a:extLst>
          </p:cNvPr>
          <p:cNvSpPr/>
          <p:nvPr/>
        </p:nvSpPr>
        <p:spPr>
          <a:xfrm>
            <a:off x="63810" y="1779306"/>
            <a:ext cx="1930090" cy="90000"/>
          </a:xfrm>
          <a:prstGeom prst="rect">
            <a:avLst/>
          </a:prstGeom>
          <a:solidFill>
            <a:srgbClr val="81C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350CEF33-E2DA-EA25-3C99-79E02C049505}"/>
              </a:ext>
            </a:extLst>
          </p:cNvPr>
          <p:cNvSpPr/>
          <p:nvPr/>
        </p:nvSpPr>
        <p:spPr>
          <a:xfrm>
            <a:off x="63810" y="2240581"/>
            <a:ext cx="1698518" cy="90000"/>
          </a:xfrm>
          <a:prstGeom prst="rect">
            <a:avLst/>
          </a:prstGeom>
          <a:solidFill>
            <a:srgbClr val="81C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4A14D8A-ACA9-5418-0AF8-04364E813C47}"/>
              </a:ext>
            </a:extLst>
          </p:cNvPr>
          <p:cNvSpPr txBox="1"/>
          <p:nvPr/>
        </p:nvSpPr>
        <p:spPr>
          <a:xfrm>
            <a:off x="-3520" y="1135862"/>
            <a:ext cx="224474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北海道</a:t>
            </a:r>
            <a:r>
              <a:rPr kumimoji="1" lang="ja-JP" altLang="en-US" sz="14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</a:t>
            </a:r>
            <a:r>
              <a:rPr kumimoji="1" lang="ja-JP" altLang="en-US" sz="16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未来</a:t>
            </a:r>
            <a:r>
              <a:rPr kumimoji="1" lang="ja-JP" altLang="en-US" sz="14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を形づくる</a:t>
            </a:r>
            <a:endParaRPr kumimoji="1" lang="en-US" altLang="ja-JP" sz="1400" dirty="0">
              <a:solidFill>
                <a:srgbClr val="484A4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sz="1400" b="1" dirty="0">
              <a:solidFill>
                <a:srgbClr val="484A4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6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ビジネス</a:t>
            </a:r>
            <a:r>
              <a:rPr kumimoji="1" lang="en-US" altLang="ja-JP" sz="14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×</a:t>
            </a:r>
            <a:r>
              <a:rPr kumimoji="1" lang="ja-JP" altLang="en-US" sz="16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デジタル</a:t>
            </a:r>
            <a:r>
              <a:rPr kumimoji="1" lang="ja-JP" altLang="en-US" sz="14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</a:t>
            </a:r>
            <a:endParaRPr kumimoji="1" lang="en-US" altLang="ja-JP" sz="1400" dirty="0">
              <a:solidFill>
                <a:srgbClr val="484A4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sz="1400" b="1" dirty="0">
              <a:solidFill>
                <a:srgbClr val="484A4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6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新しいコミュニティ</a:t>
            </a:r>
            <a:endParaRPr kumimoji="1" lang="ja-JP" altLang="en-US" sz="1400" b="1" dirty="0">
              <a:solidFill>
                <a:srgbClr val="484A4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4899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直線コネクタ 117">
            <a:extLst>
              <a:ext uri="{FF2B5EF4-FFF2-40B4-BE49-F238E27FC236}">
                <a16:creationId xmlns:a16="http://schemas.microsoft.com/office/drawing/2014/main" id="{0385568F-0387-AFF8-C2F9-A46176FC1186}"/>
              </a:ext>
            </a:extLst>
          </p:cNvPr>
          <p:cNvCxnSpPr>
            <a:cxnSpLocks/>
          </p:cNvCxnSpPr>
          <p:nvPr/>
        </p:nvCxnSpPr>
        <p:spPr>
          <a:xfrm>
            <a:off x="845088" y="7583209"/>
            <a:ext cx="2916000" cy="0"/>
          </a:xfrm>
          <a:prstGeom prst="line">
            <a:avLst/>
          </a:prstGeom>
          <a:ln w="28575" cap="rnd">
            <a:gradFill flip="none" rotWithShape="1">
              <a:gsLst>
                <a:gs pos="10000">
                  <a:srgbClr val="81CE9D"/>
                </a:gs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81CE9D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線コネクタ 118">
            <a:extLst>
              <a:ext uri="{FF2B5EF4-FFF2-40B4-BE49-F238E27FC236}">
                <a16:creationId xmlns:a16="http://schemas.microsoft.com/office/drawing/2014/main" id="{96C4C569-89DC-F07A-8D88-8248EF2D48A6}"/>
              </a:ext>
            </a:extLst>
          </p:cNvPr>
          <p:cNvCxnSpPr>
            <a:cxnSpLocks/>
          </p:cNvCxnSpPr>
          <p:nvPr/>
        </p:nvCxnSpPr>
        <p:spPr>
          <a:xfrm>
            <a:off x="845088" y="2680071"/>
            <a:ext cx="2916000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81CE9D"/>
                </a:gs>
                <a:gs pos="70000">
                  <a:srgbClr val="81CE9D"/>
                </a:gs>
                <a:gs pos="90000">
                  <a:srgbClr val="81CE9D"/>
                </a:gs>
                <a:gs pos="80000">
                  <a:schemeClr val="bg1"/>
                </a:gs>
                <a:gs pos="100000">
                  <a:srgbClr val="81CE9D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線コネクタ 114">
            <a:extLst>
              <a:ext uri="{FF2B5EF4-FFF2-40B4-BE49-F238E27FC236}">
                <a16:creationId xmlns:a16="http://schemas.microsoft.com/office/drawing/2014/main" id="{0A8C7089-347F-DFC4-1791-5D0727498DFB}"/>
              </a:ext>
            </a:extLst>
          </p:cNvPr>
          <p:cNvCxnSpPr>
            <a:cxnSpLocks/>
          </p:cNvCxnSpPr>
          <p:nvPr/>
        </p:nvCxnSpPr>
        <p:spPr>
          <a:xfrm>
            <a:off x="845088" y="3904105"/>
            <a:ext cx="2916000" cy="0"/>
          </a:xfrm>
          <a:prstGeom prst="line">
            <a:avLst/>
          </a:prstGeom>
          <a:ln w="28575" cap="rnd">
            <a:gradFill flip="none" rotWithShape="1">
              <a:gsLst>
                <a:gs pos="70000">
                  <a:srgbClr val="81CE9D"/>
                </a:gs>
                <a:gs pos="50000">
                  <a:srgbClr val="81CE9D"/>
                </a:gs>
                <a:gs pos="0">
                  <a:srgbClr val="81CE9D"/>
                </a:gs>
                <a:gs pos="60000">
                  <a:schemeClr val="bg1"/>
                </a:gs>
                <a:gs pos="100000">
                  <a:srgbClr val="81CE9D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線コネクタ 115">
            <a:extLst>
              <a:ext uri="{FF2B5EF4-FFF2-40B4-BE49-F238E27FC236}">
                <a16:creationId xmlns:a16="http://schemas.microsoft.com/office/drawing/2014/main" id="{5FC52877-B559-8966-7A5A-0636BC4760D0}"/>
              </a:ext>
            </a:extLst>
          </p:cNvPr>
          <p:cNvCxnSpPr>
            <a:cxnSpLocks/>
          </p:cNvCxnSpPr>
          <p:nvPr/>
        </p:nvCxnSpPr>
        <p:spPr>
          <a:xfrm>
            <a:off x="845087" y="5125345"/>
            <a:ext cx="2916000" cy="0"/>
          </a:xfrm>
          <a:prstGeom prst="line">
            <a:avLst/>
          </a:prstGeom>
          <a:ln w="28575" cap="rnd">
            <a:gradFill flip="none" rotWithShape="1">
              <a:gsLst>
                <a:gs pos="50000">
                  <a:srgbClr val="81CE9D"/>
                </a:gs>
                <a:gs pos="30000">
                  <a:srgbClr val="81CE9D"/>
                </a:gs>
                <a:gs pos="0">
                  <a:srgbClr val="81CE9D"/>
                </a:gs>
                <a:gs pos="40000">
                  <a:schemeClr val="bg1"/>
                </a:gs>
                <a:gs pos="100000">
                  <a:srgbClr val="81CE9D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線コネクタ 116">
            <a:extLst>
              <a:ext uri="{FF2B5EF4-FFF2-40B4-BE49-F238E27FC236}">
                <a16:creationId xmlns:a16="http://schemas.microsoft.com/office/drawing/2014/main" id="{AD10DFD2-8020-6450-E962-38D02A1A509F}"/>
              </a:ext>
            </a:extLst>
          </p:cNvPr>
          <p:cNvCxnSpPr>
            <a:cxnSpLocks/>
          </p:cNvCxnSpPr>
          <p:nvPr/>
        </p:nvCxnSpPr>
        <p:spPr>
          <a:xfrm>
            <a:off x="845087" y="6349174"/>
            <a:ext cx="2916000" cy="0"/>
          </a:xfrm>
          <a:prstGeom prst="line">
            <a:avLst/>
          </a:prstGeom>
          <a:ln w="28575" cap="rnd">
            <a:gradFill flip="none" rotWithShape="1">
              <a:gsLst>
                <a:gs pos="10000">
                  <a:srgbClr val="81CE9D"/>
                </a:gs>
                <a:gs pos="0">
                  <a:srgbClr val="81CE9D"/>
                </a:gs>
                <a:gs pos="30000">
                  <a:srgbClr val="81CE9D"/>
                </a:gs>
                <a:gs pos="20000">
                  <a:schemeClr val="bg1"/>
                </a:gs>
                <a:gs pos="100000">
                  <a:srgbClr val="81CE9D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コネクタ 75">
            <a:extLst>
              <a:ext uri="{FF2B5EF4-FFF2-40B4-BE49-F238E27FC236}">
                <a16:creationId xmlns:a16="http://schemas.microsoft.com/office/drawing/2014/main" id="{02F0E11A-2A28-CDCC-76F9-66DA3D980BD3}"/>
              </a:ext>
            </a:extLst>
          </p:cNvPr>
          <p:cNvCxnSpPr>
            <a:cxnSpLocks/>
          </p:cNvCxnSpPr>
          <p:nvPr/>
        </p:nvCxnSpPr>
        <p:spPr>
          <a:xfrm>
            <a:off x="849932" y="1458644"/>
            <a:ext cx="2916000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81CE9D"/>
                </a:gs>
                <a:gs pos="90000">
                  <a:srgbClr val="81CE9D"/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D512B00-CF38-2B2B-C92A-08CFB145A5CC}"/>
              </a:ext>
            </a:extLst>
          </p:cNvPr>
          <p:cNvSpPr/>
          <p:nvPr/>
        </p:nvSpPr>
        <p:spPr>
          <a:xfrm>
            <a:off x="0" y="0"/>
            <a:ext cx="6858000" cy="360000"/>
          </a:xfrm>
          <a:prstGeom prst="rect">
            <a:avLst/>
          </a:prstGeom>
          <a:solidFill>
            <a:srgbClr val="81C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latin typeface="ほのか新丸ゴシック" panose="02000600000000000000" pitchFamily="50" charset="-128"/>
                <a:ea typeface="ほのか新丸ゴシック" panose="02000600000000000000" pitchFamily="50" charset="-128"/>
              </a:rPr>
              <a:t>みんなのつながりがよりよい北海道を形づくる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880B05C-05AC-B937-4E30-7460C3F3BE2B}"/>
              </a:ext>
            </a:extLst>
          </p:cNvPr>
          <p:cNvSpPr/>
          <p:nvPr/>
        </p:nvSpPr>
        <p:spPr>
          <a:xfrm>
            <a:off x="0" y="9546000"/>
            <a:ext cx="6858000" cy="360000"/>
          </a:xfrm>
          <a:prstGeom prst="rect">
            <a:avLst/>
          </a:prstGeom>
          <a:solidFill>
            <a:srgbClr val="81C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>
                <a:latin typeface="Comfortaa" pitchFamily="2" charset="0"/>
                <a:ea typeface="ほのか新丸ゴシック" panose="02000600000000000000" pitchFamily="50" charset="-128"/>
              </a:rPr>
              <a:t>Re-imagining our beloved Hokkaido</a:t>
            </a:r>
            <a:endParaRPr kumimoji="1" lang="ja-JP" altLang="en-US" sz="1600" dirty="0">
              <a:latin typeface="Comfortaa" pitchFamily="2" charset="0"/>
              <a:ea typeface="ほのか新丸ゴシック" panose="02000600000000000000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49BB4272-B95B-EB33-4D94-D1E8B09056C9}"/>
              </a:ext>
            </a:extLst>
          </p:cNvPr>
          <p:cNvGrpSpPr/>
          <p:nvPr/>
        </p:nvGrpSpPr>
        <p:grpSpPr>
          <a:xfrm>
            <a:off x="737235" y="499645"/>
            <a:ext cx="5383531" cy="500124"/>
            <a:chOff x="737940" y="4167126"/>
            <a:chExt cx="5383531" cy="500124"/>
          </a:xfrm>
        </p:grpSpPr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5A60739E-D8CE-F586-9D53-0F7288B28374}"/>
                </a:ext>
              </a:extLst>
            </p:cNvPr>
            <p:cNvSpPr/>
            <p:nvPr/>
          </p:nvSpPr>
          <p:spPr>
            <a:xfrm>
              <a:off x="737940" y="4167126"/>
              <a:ext cx="5383531" cy="50012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484A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四角形: 角を丸くする 25">
              <a:extLst>
                <a:ext uri="{FF2B5EF4-FFF2-40B4-BE49-F238E27FC236}">
                  <a16:creationId xmlns:a16="http://schemas.microsoft.com/office/drawing/2014/main" id="{2176898B-F71F-F9E9-E0F3-2ABBAFD60AD0}"/>
                </a:ext>
              </a:extLst>
            </p:cNvPr>
            <p:cNvSpPr/>
            <p:nvPr/>
          </p:nvSpPr>
          <p:spPr>
            <a:xfrm>
              <a:off x="849866" y="4258331"/>
              <a:ext cx="5159678" cy="317713"/>
            </a:xfrm>
            <a:prstGeom prst="roundRect">
              <a:avLst>
                <a:gd name="adj" fmla="val 50000"/>
              </a:avLst>
            </a:prstGeom>
            <a:solidFill>
              <a:srgbClr val="484A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400" dirty="0">
                  <a:solidFill>
                    <a:srgbClr val="484A4B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HOP</a:t>
              </a:r>
              <a:r>
                <a:rPr kumimoji="1" lang="ja-JP" altLang="en-US" sz="1400" dirty="0">
                  <a:solidFill>
                    <a:srgbClr val="484A4B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　　</a:t>
              </a:r>
              <a:r>
                <a:rPr kumimoji="1" lang="ja-JP" altLang="en-US" sz="14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の参加方法</a:t>
              </a:r>
            </a:p>
          </p:txBody>
        </p:sp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1288F196-88AE-49DB-2803-070BEE1C8406}"/>
                </a:ext>
              </a:extLst>
            </p:cNvPr>
            <p:cNvGrpSpPr/>
            <p:nvPr/>
          </p:nvGrpSpPr>
          <p:grpSpPr>
            <a:xfrm>
              <a:off x="2615015" y="4301705"/>
              <a:ext cx="676834" cy="230963"/>
              <a:chOff x="6464957" y="5191600"/>
              <a:chExt cx="3250603" cy="1109239"/>
            </a:xfrm>
            <a:solidFill>
              <a:schemeClr val="bg1"/>
            </a:solidFill>
          </p:grpSpPr>
          <p:grpSp>
            <p:nvGrpSpPr>
              <p:cNvPr id="28" name="グループ化 27">
                <a:extLst>
                  <a:ext uri="{FF2B5EF4-FFF2-40B4-BE49-F238E27FC236}">
                    <a16:creationId xmlns:a16="http://schemas.microsoft.com/office/drawing/2014/main" id="{1C02F34D-E413-3639-ED6C-B56BB9A6BFE7}"/>
                  </a:ext>
                </a:extLst>
              </p:cNvPr>
              <p:cNvGrpSpPr/>
              <p:nvPr/>
            </p:nvGrpSpPr>
            <p:grpSpPr>
              <a:xfrm>
                <a:off x="8820729" y="5201989"/>
                <a:ext cx="894831" cy="1098850"/>
                <a:chOff x="8740129" y="3731329"/>
                <a:chExt cx="894831" cy="1098850"/>
              </a:xfrm>
              <a:grpFill/>
            </p:grpSpPr>
            <p:sp>
              <p:nvSpPr>
                <p:cNvPr id="38" name="四角形: 角を丸くする 37">
                  <a:extLst>
                    <a:ext uri="{FF2B5EF4-FFF2-40B4-BE49-F238E27FC236}">
                      <a16:creationId xmlns:a16="http://schemas.microsoft.com/office/drawing/2014/main" id="{87599ED5-087C-4028-81C1-9BAA151B87E9}"/>
                    </a:ext>
                  </a:extLst>
                </p:cNvPr>
                <p:cNvSpPr/>
                <p:nvPr/>
              </p:nvSpPr>
              <p:spPr>
                <a:xfrm>
                  <a:off x="8740129" y="3731329"/>
                  <a:ext cx="183140" cy="109885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9" name="四角形: 角を丸くする 38">
                  <a:extLst>
                    <a:ext uri="{FF2B5EF4-FFF2-40B4-BE49-F238E27FC236}">
                      <a16:creationId xmlns:a16="http://schemas.microsoft.com/office/drawing/2014/main" id="{15D3E2F4-0B9D-90AD-7B97-400F830F550A}"/>
                    </a:ext>
                  </a:extLst>
                </p:cNvPr>
                <p:cNvSpPr/>
                <p:nvPr/>
              </p:nvSpPr>
              <p:spPr>
                <a:xfrm rot="5400000">
                  <a:off x="9086190" y="4190416"/>
                  <a:ext cx="183140" cy="385231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0" name="四角形: 角を丸くする 39">
                  <a:extLst>
                    <a:ext uri="{FF2B5EF4-FFF2-40B4-BE49-F238E27FC236}">
                      <a16:creationId xmlns:a16="http://schemas.microsoft.com/office/drawing/2014/main" id="{E60E2931-C7B8-B696-BDE9-B4716B92CFC7}"/>
                    </a:ext>
                  </a:extLst>
                </p:cNvPr>
                <p:cNvSpPr/>
                <p:nvPr/>
              </p:nvSpPr>
              <p:spPr>
                <a:xfrm rot="16200000">
                  <a:off x="8963683" y="3508524"/>
                  <a:ext cx="183140" cy="63024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1" name="アーチ 40">
                  <a:extLst>
                    <a:ext uri="{FF2B5EF4-FFF2-40B4-BE49-F238E27FC236}">
                      <a16:creationId xmlns:a16="http://schemas.microsoft.com/office/drawing/2014/main" id="{44DC9DE7-4352-E596-1149-BFBF281D6355}"/>
                    </a:ext>
                  </a:extLst>
                </p:cNvPr>
                <p:cNvSpPr/>
                <p:nvPr/>
              </p:nvSpPr>
              <p:spPr>
                <a:xfrm rot="5400000">
                  <a:off x="8891465" y="3731330"/>
                  <a:ext cx="743496" cy="743494"/>
                </a:xfrm>
                <a:prstGeom prst="blockArc">
                  <a:avLst>
                    <a:gd name="adj1" fmla="val 10800000"/>
                    <a:gd name="adj2" fmla="val 2393"/>
                    <a:gd name="adj3" fmla="val 24689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9" name="グループ化 28">
                <a:extLst>
                  <a:ext uri="{FF2B5EF4-FFF2-40B4-BE49-F238E27FC236}">
                    <a16:creationId xmlns:a16="http://schemas.microsoft.com/office/drawing/2014/main" id="{1B63FA73-8BE3-59AB-0AB4-D97CCBA90E9A}"/>
                  </a:ext>
                </a:extLst>
              </p:cNvPr>
              <p:cNvGrpSpPr/>
              <p:nvPr/>
            </p:nvGrpSpPr>
            <p:grpSpPr>
              <a:xfrm>
                <a:off x="6464957" y="5201989"/>
                <a:ext cx="885269" cy="1098850"/>
                <a:chOff x="6542427" y="3731329"/>
                <a:chExt cx="885269" cy="1098850"/>
              </a:xfrm>
              <a:grpFill/>
            </p:grpSpPr>
            <p:sp>
              <p:nvSpPr>
                <p:cNvPr id="35" name="四角形: 角を丸くする 34">
                  <a:extLst>
                    <a:ext uri="{FF2B5EF4-FFF2-40B4-BE49-F238E27FC236}">
                      <a16:creationId xmlns:a16="http://schemas.microsoft.com/office/drawing/2014/main" id="{C735B3A2-87F2-4211-4613-70F862CADD31}"/>
                    </a:ext>
                  </a:extLst>
                </p:cNvPr>
                <p:cNvSpPr/>
                <p:nvPr/>
              </p:nvSpPr>
              <p:spPr>
                <a:xfrm>
                  <a:off x="6542427" y="3731329"/>
                  <a:ext cx="183145" cy="109885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36" name="四角形: 角を丸くする 35">
                  <a:extLst>
                    <a:ext uri="{FF2B5EF4-FFF2-40B4-BE49-F238E27FC236}">
                      <a16:creationId xmlns:a16="http://schemas.microsoft.com/office/drawing/2014/main" id="{C9ECB424-CEF0-5A7B-62DB-93AAD8B75B07}"/>
                    </a:ext>
                  </a:extLst>
                </p:cNvPr>
                <p:cNvSpPr/>
                <p:nvPr/>
              </p:nvSpPr>
              <p:spPr>
                <a:xfrm>
                  <a:off x="7244551" y="3731329"/>
                  <a:ext cx="183145" cy="109885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37" name="四角形: 角を丸くする 36">
                  <a:extLst>
                    <a:ext uri="{FF2B5EF4-FFF2-40B4-BE49-F238E27FC236}">
                      <a16:creationId xmlns:a16="http://schemas.microsoft.com/office/drawing/2014/main" id="{EC4CE6BC-9DFC-06F0-B43A-14A8339DE4B3}"/>
                    </a:ext>
                  </a:extLst>
                </p:cNvPr>
                <p:cNvSpPr/>
                <p:nvPr/>
              </p:nvSpPr>
              <p:spPr>
                <a:xfrm rot="5400000">
                  <a:off x="7015622" y="3956286"/>
                  <a:ext cx="183140" cy="640993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30" name="グループ化 29">
                <a:extLst>
                  <a:ext uri="{FF2B5EF4-FFF2-40B4-BE49-F238E27FC236}">
                    <a16:creationId xmlns:a16="http://schemas.microsoft.com/office/drawing/2014/main" id="{497F8F74-9452-B44C-B54D-DB85B7B31CC7}"/>
                  </a:ext>
                </a:extLst>
              </p:cNvPr>
              <p:cNvGrpSpPr/>
              <p:nvPr/>
            </p:nvGrpSpPr>
            <p:grpSpPr>
              <a:xfrm>
                <a:off x="7539214" y="5191600"/>
                <a:ext cx="1094880" cy="1105269"/>
                <a:chOff x="7539214" y="3720940"/>
                <a:chExt cx="1094880" cy="1105269"/>
              </a:xfrm>
              <a:grpFill/>
            </p:grpSpPr>
            <p:sp>
              <p:nvSpPr>
                <p:cNvPr id="31" name="円: 塗りつぶしなし 30">
                  <a:extLst>
                    <a:ext uri="{FF2B5EF4-FFF2-40B4-BE49-F238E27FC236}">
                      <a16:creationId xmlns:a16="http://schemas.microsoft.com/office/drawing/2014/main" id="{BC6B6C1B-0CA6-CFDF-B7ED-89579A8F0D11}"/>
                    </a:ext>
                  </a:extLst>
                </p:cNvPr>
                <p:cNvSpPr/>
                <p:nvPr/>
              </p:nvSpPr>
              <p:spPr>
                <a:xfrm>
                  <a:off x="7539214" y="3731328"/>
                  <a:ext cx="1094880" cy="1094881"/>
                </a:xfrm>
                <a:prstGeom prst="donut">
                  <a:avLst>
                    <a:gd name="adj" fmla="val 1649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" name="アーチ 31">
                  <a:extLst>
                    <a:ext uri="{FF2B5EF4-FFF2-40B4-BE49-F238E27FC236}">
                      <a16:creationId xmlns:a16="http://schemas.microsoft.com/office/drawing/2014/main" id="{65CE60F3-9D18-BBFD-18C2-2DCFF6130CF6}"/>
                    </a:ext>
                  </a:extLst>
                </p:cNvPr>
                <p:cNvSpPr/>
                <p:nvPr/>
              </p:nvSpPr>
              <p:spPr>
                <a:xfrm>
                  <a:off x="7539219" y="3720940"/>
                  <a:ext cx="1094116" cy="1098848"/>
                </a:xfrm>
                <a:prstGeom prst="blockArc">
                  <a:avLst>
                    <a:gd name="adj1" fmla="val 16213538"/>
                    <a:gd name="adj2" fmla="val 18000207"/>
                    <a:gd name="adj3" fmla="val 19264"/>
                  </a:avLst>
                </a:prstGeom>
                <a:solidFill>
                  <a:srgbClr val="484A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" name="四角形: 角を丸くする 32">
                  <a:extLst>
                    <a:ext uri="{FF2B5EF4-FFF2-40B4-BE49-F238E27FC236}">
                      <a16:creationId xmlns:a16="http://schemas.microsoft.com/office/drawing/2014/main" id="{EE9C9A1F-86D8-543D-ED2F-0DAAF8B23948}"/>
                    </a:ext>
                  </a:extLst>
                </p:cNvPr>
                <p:cNvSpPr/>
                <p:nvPr/>
              </p:nvSpPr>
              <p:spPr>
                <a:xfrm rot="5400000">
                  <a:off x="7997898" y="3731866"/>
                  <a:ext cx="179980" cy="17998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4" name="四角形: 角を丸くする 33">
                  <a:extLst>
                    <a:ext uri="{FF2B5EF4-FFF2-40B4-BE49-F238E27FC236}">
                      <a16:creationId xmlns:a16="http://schemas.microsoft.com/office/drawing/2014/main" id="{D221D9E2-DDE4-4389-FD24-CBE2137332E7}"/>
                    </a:ext>
                  </a:extLst>
                </p:cNvPr>
                <p:cNvSpPr/>
                <p:nvPr/>
              </p:nvSpPr>
              <p:spPr>
                <a:xfrm rot="5400000">
                  <a:off x="8222168" y="3790680"/>
                  <a:ext cx="179980" cy="17998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</p:grpSp>
      </p:grp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D650F0DA-B8E9-925C-E7A2-7C387EFB0FC1}"/>
              </a:ext>
            </a:extLst>
          </p:cNvPr>
          <p:cNvSpPr>
            <a:spLocks/>
          </p:cNvSpPr>
          <p:nvPr/>
        </p:nvSpPr>
        <p:spPr>
          <a:xfrm>
            <a:off x="336406" y="7379589"/>
            <a:ext cx="504000" cy="864000"/>
          </a:xfrm>
          <a:prstGeom prst="rect">
            <a:avLst/>
          </a:prstGeom>
          <a:solidFill>
            <a:srgbClr val="81CE9D"/>
          </a:solidFill>
          <a:ln w="28575">
            <a:solidFill>
              <a:srgbClr val="81CE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chemeClr val="bg1"/>
                </a:solidFill>
                <a:latin typeface="Comfortaa" pitchFamily="2" charset="0"/>
                <a:ea typeface="BIZ UDPゴシック" panose="020B0400000000000000" pitchFamily="50" charset="-128"/>
              </a:rPr>
              <a:t>05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26D9E15E-11BF-078C-B879-067CAA311768}"/>
              </a:ext>
            </a:extLst>
          </p:cNvPr>
          <p:cNvSpPr txBox="1"/>
          <p:nvPr/>
        </p:nvSpPr>
        <p:spPr>
          <a:xfrm>
            <a:off x="835561" y="7391911"/>
            <a:ext cx="24532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HOP</a:t>
            </a:r>
            <a:r>
              <a:rPr kumimoji="1" lang="ja-JP" altLang="en-US" sz="11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参加完了</a:t>
            </a: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E11C5FFA-697F-9462-38AB-97875692C26C}"/>
              </a:ext>
            </a:extLst>
          </p:cNvPr>
          <p:cNvSpPr txBox="1"/>
          <p:nvPr/>
        </p:nvSpPr>
        <p:spPr>
          <a:xfrm>
            <a:off x="835768" y="7737139"/>
            <a:ext cx="29301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参加申請が承認されるとメールで通知が届きます。</a:t>
            </a:r>
            <a:endParaRPr kumimoji="1" lang="en-US" altLang="ja-JP" sz="800" dirty="0">
              <a:solidFill>
                <a:srgbClr val="484A4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記載の ＵＲＬ より </a:t>
            </a:r>
            <a:r>
              <a:rPr kumimoji="1" lang="en-US" altLang="ja-JP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HOP</a:t>
            </a:r>
            <a:r>
              <a:rPr kumimoji="1" lang="ja-JP" altLang="en-US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へアクセスしてください！</a:t>
            </a:r>
          </a:p>
        </p:txBody>
      </p: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D3C1D6F8-0F58-1AF5-BB56-039D43676764}"/>
              </a:ext>
            </a:extLst>
          </p:cNvPr>
          <p:cNvGrpSpPr/>
          <p:nvPr/>
        </p:nvGrpSpPr>
        <p:grpSpPr>
          <a:xfrm>
            <a:off x="223724" y="7300588"/>
            <a:ext cx="216000" cy="1028003"/>
            <a:chOff x="223724" y="7297413"/>
            <a:chExt cx="216000" cy="1028003"/>
          </a:xfrm>
        </p:grpSpPr>
        <p:pic>
          <p:nvPicPr>
            <p:cNvPr id="70" name="グラフィックス 69" descr="キャレットを下へ 枠線">
              <a:extLst>
                <a:ext uri="{FF2B5EF4-FFF2-40B4-BE49-F238E27FC236}">
                  <a16:creationId xmlns:a16="http://schemas.microsoft.com/office/drawing/2014/main" id="{9D1D940E-B006-D908-163B-C419D0981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3724" y="7500414"/>
              <a:ext cx="216000" cy="216000"/>
            </a:xfrm>
            <a:prstGeom prst="rect">
              <a:avLst/>
            </a:prstGeom>
          </p:spPr>
        </p:pic>
        <p:pic>
          <p:nvPicPr>
            <p:cNvPr id="71" name="グラフィックス 70" descr="キャレットを下へ 枠線">
              <a:extLst>
                <a:ext uri="{FF2B5EF4-FFF2-40B4-BE49-F238E27FC236}">
                  <a16:creationId xmlns:a16="http://schemas.microsoft.com/office/drawing/2014/main" id="{B89706CE-9D6E-196A-8950-00BCEA00F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3724" y="7703415"/>
              <a:ext cx="216000" cy="216000"/>
            </a:xfrm>
            <a:prstGeom prst="rect">
              <a:avLst/>
            </a:prstGeom>
          </p:spPr>
        </p:pic>
        <p:pic>
          <p:nvPicPr>
            <p:cNvPr id="72" name="グラフィックス 71" descr="キャレットを下へ 枠線">
              <a:extLst>
                <a:ext uri="{FF2B5EF4-FFF2-40B4-BE49-F238E27FC236}">
                  <a16:creationId xmlns:a16="http://schemas.microsoft.com/office/drawing/2014/main" id="{865283B1-4FD1-C10B-49BB-33A7C3C94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3724" y="7906416"/>
              <a:ext cx="216000" cy="216000"/>
            </a:xfrm>
            <a:prstGeom prst="rect">
              <a:avLst/>
            </a:prstGeom>
          </p:spPr>
        </p:pic>
        <p:pic>
          <p:nvPicPr>
            <p:cNvPr id="73" name="グラフィックス 72" descr="キャレットを下へ 枠線">
              <a:extLst>
                <a:ext uri="{FF2B5EF4-FFF2-40B4-BE49-F238E27FC236}">
                  <a16:creationId xmlns:a16="http://schemas.microsoft.com/office/drawing/2014/main" id="{BE08597B-48E7-47C6-C624-08153AC56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3724" y="8109416"/>
              <a:ext cx="216000" cy="216000"/>
            </a:xfrm>
            <a:prstGeom prst="rect">
              <a:avLst/>
            </a:prstGeom>
          </p:spPr>
        </p:pic>
        <p:pic>
          <p:nvPicPr>
            <p:cNvPr id="69" name="グラフィックス 68" descr="キャレットを下へ 枠線">
              <a:extLst>
                <a:ext uri="{FF2B5EF4-FFF2-40B4-BE49-F238E27FC236}">
                  <a16:creationId xmlns:a16="http://schemas.microsoft.com/office/drawing/2014/main" id="{594DB8E6-DA93-FB04-5B53-A93E429CB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3724" y="7297413"/>
              <a:ext cx="216000" cy="216000"/>
            </a:xfrm>
            <a:prstGeom prst="rect">
              <a:avLst/>
            </a:prstGeom>
          </p:spPr>
        </p:pic>
      </p:grpSp>
      <p:pic>
        <p:nvPicPr>
          <p:cNvPr id="108" name="図 107">
            <a:extLst>
              <a:ext uri="{FF2B5EF4-FFF2-40B4-BE49-F238E27FC236}">
                <a16:creationId xmlns:a16="http://schemas.microsoft.com/office/drawing/2014/main" id="{C0FA9A7B-6927-AC4C-F847-16DD9CA9B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3063" y="2388836"/>
            <a:ext cx="1220068" cy="1234642"/>
          </a:xfrm>
          <a:prstGeom prst="rect">
            <a:avLst/>
          </a:prstGeom>
          <a:effectLst>
            <a:outerShdw blurRad="63500" algn="ctr" rotWithShape="0">
              <a:prstClr val="black">
                <a:alpha val="50000"/>
              </a:prstClr>
            </a:outerShdw>
          </a:effectLst>
        </p:spPr>
      </p:pic>
      <p:pic>
        <p:nvPicPr>
          <p:cNvPr id="109" name="図 108">
            <a:extLst>
              <a:ext uri="{FF2B5EF4-FFF2-40B4-BE49-F238E27FC236}">
                <a16:creationId xmlns:a16="http://schemas.microsoft.com/office/drawing/2014/main" id="{3B8E7EAC-95D1-CD27-FE7E-C961F22817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6229" y="3757194"/>
            <a:ext cx="1315007" cy="958203"/>
          </a:xfrm>
          <a:prstGeom prst="rect">
            <a:avLst/>
          </a:prstGeom>
          <a:effectLst>
            <a:outerShdw blurRad="63500" algn="ctr" rotWithShape="0">
              <a:prstClr val="black">
                <a:alpha val="50000"/>
              </a:prstClr>
            </a:outerShdw>
          </a:effectLst>
        </p:spPr>
      </p:pic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A90323BE-3E5B-8B0D-2E9F-F6F1F87FE9F2}"/>
              </a:ext>
            </a:extLst>
          </p:cNvPr>
          <p:cNvSpPr>
            <a:spLocks/>
          </p:cNvSpPr>
          <p:nvPr/>
        </p:nvSpPr>
        <p:spPr>
          <a:xfrm>
            <a:off x="336406" y="2485151"/>
            <a:ext cx="504000" cy="864000"/>
          </a:xfrm>
          <a:prstGeom prst="rect">
            <a:avLst/>
          </a:prstGeom>
          <a:solidFill>
            <a:srgbClr val="81CE9D">
              <a:alpha val="0"/>
            </a:srgbClr>
          </a:solidFill>
          <a:ln w="28575">
            <a:solidFill>
              <a:srgbClr val="81CE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rgbClr val="484A4B"/>
                </a:solidFill>
                <a:latin typeface="Comfortaa" pitchFamily="2" charset="0"/>
                <a:ea typeface="BIZ UDPゴシック" panose="020B0400000000000000" pitchFamily="50" charset="-128"/>
              </a:rPr>
              <a:t>01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A70E31D9-DF99-C22D-DD16-6D9B8BB0F235}"/>
              </a:ext>
            </a:extLst>
          </p:cNvPr>
          <p:cNvSpPr txBox="1"/>
          <p:nvPr/>
        </p:nvSpPr>
        <p:spPr>
          <a:xfrm>
            <a:off x="835561" y="2485151"/>
            <a:ext cx="24532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TailorWorks</a:t>
            </a:r>
            <a:r>
              <a:rPr kumimoji="1" lang="ja-JP" altLang="en-US" sz="11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アカウント登録</a:t>
            </a:r>
          </a:p>
        </p:txBody>
      </p:sp>
      <p:sp>
        <p:nvSpPr>
          <p:cNvPr id="132" name="テキスト ボックス 131">
            <a:extLst>
              <a:ext uri="{FF2B5EF4-FFF2-40B4-BE49-F238E27FC236}">
                <a16:creationId xmlns:a16="http://schemas.microsoft.com/office/drawing/2014/main" id="{824B0A0A-09B6-57B3-70C3-D6973C02E70F}"/>
              </a:ext>
            </a:extLst>
          </p:cNvPr>
          <p:cNvSpPr txBox="1"/>
          <p:nvPr/>
        </p:nvSpPr>
        <p:spPr>
          <a:xfrm>
            <a:off x="835768" y="2840375"/>
            <a:ext cx="29301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PC</a:t>
            </a:r>
            <a:r>
              <a:rPr kumimoji="1" lang="ja-JP" altLang="en-US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ブラウザで利用の方はこちらの ＱＲ コードにアクセス。</a:t>
            </a:r>
            <a:endParaRPr kumimoji="1" lang="en-US" altLang="ja-JP" sz="800" dirty="0">
              <a:solidFill>
                <a:srgbClr val="484A4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項目を入力しアカウントを作成してください。</a:t>
            </a:r>
            <a:endParaRPr kumimoji="1" lang="en-US" altLang="ja-JP" sz="800" dirty="0">
              <a:solidFill>
                <a:srgbClr val="484A4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37F898F1-A51C-4CA4-B89A-F536E18F0C85}"/>
              </a:ext>
            </a:extLst>
          </p:cNvPr>
          <p:cNvSpPr>
            <a:spLocks/>
          </p:cNvSpPr>
          <p:nvPr/>
        </p:nvSpPr>
        <p:spPr>
          <a:xfrm>
            <a:off x="336406" y="3708761"/>
            <a:ext cx="504000" cy="864000"/>
          </a:xfrm>
          <a:prstGeom prst="rect">
            <a:avLst/>
          </a:prstGeom>
          <a:solidFill>
            <a:srgbClr val="81CE9D">
              <a:alpha val="25000"/>
            </a:srgbClr>
          </a:solidFill>
          <a:ln w="28575">
            <a:solidFill>
              <a:srgbClr val="81CE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rgbClr val="484A4B"/>
                </a:solidFill>
                <a:latin typeface="Comfortaa" pitchFamily="2" charset="0"/>
                <a:ea typeface="BIZ UDPゴシック" panose="020B0400000000000000" pitchFamily="50" charset="-128"/>
              </a:rPr>
              <a:t>02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E70704C7-8F1D-9B14-BC02-BB0BAF7C614E}"/>
              </a:ext>
            </a:extLst>
          </p:cNvPr>
          <p:cNvSpPr txBox="1"/>
          <p:nvPr/>
        </p:nvSpPr>
        <p:spPr>
          <a:xfrm>
            <a:off x="835562" y="3708761"/>
            <a:ext cx="2453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認証メール受信</a:t>
            </a: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9EEBCAA5-9B99-4CC5-A070-349B236815E0}"/>
              </a:ext>
            </a:extLst>
          </p:cNvPr>
          <p:cNvSpPr txBox="1"/>
          <p:nvPr/>
        </p:nvSpPr>
        <p:spPr>
          <a:xfrm>
            <a:off x="835767" y="4069652"/>
            <a:ext cx="29301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登録したメールアドレス宛に認証用メールが届きます。</a:t>
            </a:r>
            <a:endParaRPr kumimoji="1" lang="en-US" altLang="ja-JP" sz="800" dirty="0">
              <a:solidFill>
                <a:srgbClr val="484A4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メール内に記載されている認証コードを入力します。</a:t>
            </a: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E2871B79-3BA7-68FE-4A7E-9AA217D59A55}"/>
              </a:ext>
            </a:extLst>
          </p:cNvPr>
          <p:cNvSpPr>
            <a:spLocks/>
          </p:cNvSpPr>
          <p:nvPr/>
        </p:nvSpPr>
        <p:spPr>
          <a:xfrm>
            <a:off x="336406" y="4932371"/>
            <a:ext cx="504000" cy="864000"/>
          </a:xfrm>
          <a:prstGeom prst="rect">
            <a:avLst/>
          </a:prstGeom>
          <a:solidFill>
            <a:srgbClr val="81CE9D">
              <a:alpha val="50000"/>
            </a:srgbClr>
          </a:solidFill>
          <a:ln w="28575">
            <a:solidFill>
              <a:srgbClr val="81CE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rgbClr val="484A4B"/>
                </a:solidFill>
                <a:latin typeface="Comfortaa" pitchFamily="2" charset="0"/>
                <a:ea typeface="BIZ UDPゴシック" panose="020B0400000000000000" pitchFamily="50" charset="-128"/>
              </a:rPr>
              <a:t>03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1D27D9DD-3794-5C98-BE57-97BF8B242E62}"/>
              </a:ext>
            </a:extLst>
          </p:cNvPr>
          <p:cNvSpPr txBox="1"/>
          <p:nvPr/>
        </p:nvSpPr>
        <p:spPr>
          <a:xfrm>
            <a:off x="835561" y="4929632"/>
            <a:ext cx="24532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TailorWorks </a:t>
            </a:r>
            <a:r>
              <a:rPr kumimoji="1" lang="ja-JP" altLang="en-US" sz="11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アカウント登録完了</a:t>
            </a:r>
          </a:p>
        </p:txBody>
      </p:sp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35C90962-FEB0-32B9-7777-B34446321E6D}"/>
              </a:ext>
            </a:extLst>
          </p:cNvPr>
          <p:cNvSpPr txBox="1"/>
          <p:nvPr/>
        </p:nvSpPr>
        <p:spPr>
          <a:xfrm>
            <a:off x="835766" y="5287010"/>
            <a:ext cx="29301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登録完了画面が表示されたら、アカウント登録は完了です。</a:t>
            </a:r>
          </a:p>
          <a:p>
            <a:r>
              <a:rPr kumimoji="1" lang="ja-JP" altLang="en-US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「はじめる」 をクリックするとコミュニティが表示されます。</a:t>
            </a: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751915B1-E2A1-E9AF-B802-4F1712556AFC}"/>
              </a:ext>
            </a:extLst>
          </p:cNvPr>
          <p:cNvSpPr>
            <a:spLocks/>
          </p:cNvSpPr>
          <p:nvPr/>
        </p:nvSpPr>
        <p:spPr>
          <a:xfrm>
            <a:off x="336406" y="6155981"/>
            <a:ext cx="504000" cy="864000"/>
          </a:xfrm>
          <a:prstGeom prst="rect">
            <a:avLst/>
          </a:prstGeom>
          <a:solidFill>
            <a:srgbClr val="81CE9D">
              <a:alpha val="75000"/>
            </a:srgbClr>
          </a:solidFill>
          <a:ln w="28575">
            <a:solidFill>
              <a:srgbClr val="81CE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rgbClr val="484A4B"/>
                </a:solidFill>
                <a:latin typeface="Comfortaa" pitchFamily="2" charset="0"/>
                <a:ea typeface="BIZ UDPゴシック" panose="020B0400000000000000" pitchFamily="50" charset="-128"/>
              </a:rPr>
              <a:t>04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AAF434D9-288D-1651-B5B6-A5C303B3C050}"/>
              </a:ext>
            </a:extLst>
          </p:cNvPr>
          <p:cNvSpPr txBox="1"/>
          <p:nvPr/>
        </p:nvSpPr>
        <p:spPr>
          <a:xfrm>
            <a:off x="835561" y="6153996"/>
            <a:ext cx="24532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HOP</a:t>
            </a:r>
            <a:r>
              <a:rPr kumimoji="1" lang="ja-JP" altLang="en-US" sz="11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参加申請</a:t>
            </a: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C113AAFD-735B-7FF4-6787-DF0B7B4AFA23}"/>
              </a:ext>
            </a:extLst>
          </p:cNvPr>
          <p:cNvSpPr txBox="1"/>
          <p:nvPr/>
        </p:nvSpPr>
        <p:spPr>
          <a:xfrm>
            <a:off x="835561" y="6519879"/>
            <a:ext cx="29301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コミュニティトップ画面の中段</a:t>
            </a:r>
          </a:p>
          <a:p>
            <a:r>
              <a:rPr kumimoji="1" lang="ja-JP" altLang="en-US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「コミュニティに参加する」 から参加申請をしてください。</a:t>
            </a:r>
          </a:p>
        </p:txBody>
      </p:sp>
      <p:sp>
        <p:nvSpPr>
          <p:cNvPr id="147" name="正方形/長方形 146">
            <a:extLst>
              <a:ext uri="{FF2B5EF4-FFF2-40B4-BE49-F238E27FC236}">
                <a16:creationId xmlns:a16="http://schemas.microsoft.com/office/drawing/2014/main" id="{23C6775C-100C-C89D-E5AD-F609AC15532C}"/>
              </a:ext>
            </a:extLst>
          </p:cNvPr>
          <p:cNvSpPr/>
          <p:nvPr/>
        </p:nvSpPr>
        <p:spPr>
          <a:xfrm>
            <a:off x="0" y="8569695"/>
            <a:ext cx="6857999" cy="976305"/>
          </a:xfrm>
          <a:prstGeom prst="rect">
            <a:avLst/>
          </a:prstGeom>
          <a:solidFill>
            <a:srgbClr val="F3E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3A0B0031-154A-19D5-B6A8-3B2C74A24D39}"/>
              </a:ext>
            </a:extLst>
          </p:cNvPr>
          <p:cNvGrpSpPr/>
          <p:nvPr/>
        </p:nvGrpSpPr>
        <p:grpSpPr>
          <a:xfrm>
            <a:off x="115555" y="8864116"/>
            <a:ext cx="1513351" cy="412829"/>
            <a:chOff x="92485" y="8761302"/>
            <a:chExt cx="1513351" cy="412829"/>
          </a:xfrm>
        </p:grpSpPr>
        <p:sp>
          <p:nvSpPr>
            <p:cNvPr id="149" name="四角形: 角を丸くする 148">
              <a:extLst>
                <a:ext uri="{FF2B5EF4-FFF2-40B4-BE49-F238E27FC236}">
                  <a16:creationId xmlns:a16="http://schemas.microsoft.com/office/drawing/2014/main" id="{B1B1FF32-693E-E9EF-8BB2-1F909709A461}"/>
                </a:ext>
              </a:extLst>
            </p:cNvPr>
            <p:cNvSpPr/>
            <p:nvPr/>
          </p:nvSpPr>
          <p:spPr>
            <a:xfrm>
              <a:off x="92485" y="8761302"/>
              <a:ext cx="1513351" cy="412829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484A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0" name="四角形: 角を丸くする 149">
              <a:extLst>
                <a:ext uri="{FF2B5EF4-FFF2-40B4-BE49-F238E27FC236}">
                  <a16:creationId xmlns:a16="http://schemas.microsoft.com/office/drawing/2014/main" id="{0776E1A1-2938-3E50-662B-A9D67AC8534B}"/>
                </a:ext>
              </a:extLst>
            </p:cNvPr>
            <p:cNvSpPr/>
            <p:nvPr/>
          </p:nvSpPr>
          <p:spPr>
            <a:xfrm>
              <a:off x="177800" y="8837268"/>
              <a:ext cx="1337733" cy="262257"/>
            </a:xfrm>
            <a:prstGeom prst="roundRect">
              <a:avLst>
                <a:gd name="adj" fmla="val 50000"/>
              </a:avLst>
            </a:prstGeom>
            <a:solidFill>
              <a:srgbClr val="484A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お問い合わせ</a:t>
              </a:r>
            </a:p>
          </p:txBody>
        </p:sp>
      </p:grpSp>
      <p:sp>
        <p:nvSpPr>
          <p:cNvPr id="166" name="テキスト ボックス 165">
            <a:extLst>
              <a:ext uri="{FF2B5EF4-FFF2-40B4-BE49-F238E27FC236}">
                <a16:creationId xmlns:a16="http://schemas.microsoft.com/office/drawing/2014/main" id="{4387BD8F-2B3A-A8BC-3ABA-B6AAF90CF01C}"/>
              </a:ext>
            </a:extLst>
          </p:cNvPr>
          <p:cNvSpPr txBox="1"/>
          <p:nvPr/>
        </p:nvSpPr>
        <p:spPr>
          <a:xfrm>
            <a:off x="1742125" y="8730907"/>
            <a:ext cx="4991100" cy="654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HOP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運営事務局</a:t>
            </a:r>
            <a:endParaRPr kumimoji="1" lang="en-US" altLang="ja-JP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〒</a:t>
            </a: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060-0042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北海道札幌市中央区大通西</a:t>
            </a: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丁目</a:t>
            </a: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NTT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大通</a:t>
            </a: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丁目ビル </a:t>
            </a: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2F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sym typeface="Wingdings" panose="05000000000000000000" pitchFamily="2" charset="2"/>
              </a:rPr>
              <a:t>Mail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sym typeface="Wingdings" panose="05000000000000000000" pitchFamily="2" charset="2"/>
              </a:rPr>
              <a:t> ： </a:t>
            </a:r>
            <a:r>
              <a:rPr kumimoji="1" lang="en-US" altLang="ja-JP" sz="1050" dirty="0">
                <a:solidFill>
                  <a:sysClr val="windowText" lastClr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Wingdings" panose="05000000000000000000" pitchFamily="2" charset="2"/>
              </a:rPr>
              <a:t>h</a:t>
            </a:r>
            <a:r>
              <a:rPr kumimoji="1" lang="en-US" altLang="ja-JP" sz="105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okkaido_o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ｐ</a:t>
            </a: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en_platform-ml@east.ntt.co.jp</a:t>
            </a:r>
            <a:endParaRPr kumimoji="1" lang="ja-JP" altLang="en-US" sz="105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C423509D-DBB3-93EE-4917-6D15D459F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880" y="1481547"/>
            <a:ext cx="617529" cy="61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74868410-39F4-08E7-9520-9171C4C86063}"/>
              </a:ext>
            </a:extLst>
          </p:cNvPr>
          <p:cNvSpPr txBox="1"/>
          <p:nvPr/>
        </p:nvSpPr>
        <p:spPr>
          <a:xfrm>
            <a:off x="3920647" y="1150162"/>
            <a:ext cx="92247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iOS</a:t>
            </a:r>
            <a:r>
              <a:rPr kumimoji="1" lang="ja-JP" altLang="en-US" sz="7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en-US" altLang="ja-JP" sz="7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/</a:t>
            </a:r>
            <a:r>
              <a:rPr kumimoji="1" lang="ja-JP" altLang="en-US" sz="7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en-US" altLang="ja-JP" sz="7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iPhone</a:t>
            </a:r>
            <a:endParaRPr kumimoji="1" lang="ja-JP" altLang="en-US" sz="700" b="1" dirty="0">
              <a:solidFill>
                <a:srgbClr val="484A4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C48DA6E1-688C-7E31-FF7D-FF18050BDCF3}"/>
              </a:ext>
            </a:extLst>
          </p:cNvPr>
          <p:cNvSpPr>
            <a:spLocks/>
          </p:cNvSpPr>
          <p:nvPr/>
        </p:nvSpPr>
        <p:spPr>
          <a:xfrm>
            <a:off x="336406" y="1261541"/>
            <a:ext cx="504000" cy="864000"/>
          </a:xfrm>
          <a:prstGeom prst="rect">
            <a:avLst/>
          </a:prstGeom>
          <a:solidFill>
            <a:srgbClr val="81CE9D">
              <a:alpha val="0"/>
            </a:srgbClr>
          </a:solidFill>
          <a:ln w="28575">
            <a:solidFill>
              <a:srgbClr val="81CE9D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rgbClr val="81CE9D"/>
                </a:solidFill>
                <a:latin typeface="Comfortaa" pitchFamily="2" charset="0"/>
                <a:ea typeface="BIZ UDPゴシック" panose="020B0400000000000000" pitchFamily="50" charset="-128"/>
              </a:rPr>
              <a:t>00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CE9C1A2C-9AD1-8227-4230-978769D7D001}"/>
              </a:ext>
            </a:extLst>
          </p:cNvPr>
          <p:cNvSpPr txBox="1"/>
          <p:nvPr/>
        </p:nvSpPr>
        <p:spPr>
          <a:xfrm>
            <a:off x="847461" y="1261541"/>
            <a:ext cx="24532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TailorWorks</a:t>
            </a:r>
            <a:r>
              <a:rPr kumimoji="1" lang="ja-JP" altLang="en-US" sz="11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アプリダウンロード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E85F555F-0B39-DA77-831E-0F9A57D8A7B0}"/>
              </a:ext>
            </a:extLst>
          </p:cNvPr>
          <p:cNvSpPr txBox="1"/>
          <p:nvPr/>
        </p:nvSpPr>
        <p:spPr>
          <a:xfrm>
            <a:off x="835768" y="1621035"/>
            <a:ext cx="29301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HOP</a:t>
            </a:r>
            <a:r>
              <a:rPr kumimoji="1" lang="ja-JP" altLang="en-US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は </a:t>
            </a:r>
            <a:r>
              <a:rPr kumimoji="1" lang="en-US" altLang="ja-JP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TailorWork</a:t>
            </a:r>
            <a:r>
              <a:rPr kumimoji="1" lang="ja-JP" altLang="en-US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ｓ のスマホアプリで利用可能です。</a:t>
            </a:r>
            <a:endParaRPr kumimoji="1" lang="en-US" altLang="ja-JP" sz="800" dirty="0">
              <a:solidFill>
                <a:srgbClr val="484A4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各 </a:t>
            </a:r>
            <a:r>
              <a:rPr kumimoji="1" lang="en-US" altLang="ja-JP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OS</a:t>
            </a:r>
            <a:r>
              <a:rPr kumimoji="1" lang="ja-JP" altLang="en-US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に対応する </a:t>
            </a:r>
            <a:r>
              <a:rPr kumimoji="1" lang="en-US" altLang="ja-JP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QR</a:t>
            </a:r>
            <a:r>
              <a:rPr kumimoji="1" lang="ja-JP" altLang="en-US" sz="800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コードからダウンロードしてください。</a:t>
            </a:r>
            <a:endParaRPr kumimoji="1" lang="en-US" altLang="ja-JP" sz="800" dirty="0">
              <a:solidFill>
                <a:srgbClr val="484A4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114" name="グループ化 113">
            <a:extLst>
              <a:ext uri="{FF2B5EF4-FFF2-40B4-BE49-F238E27FC236}">
                <a16:creationId xmlns:a16="http://schemas.microsoft.com/office/drawing/2014/main" id="{D8A131F8-C6E9-187E-51F3-E4F997C62C81}"/>
              </a:ext>
            </a:extLst>
          </p:cNvPr>
          <p:cNvGrpSpPr/>
          <p:nvPr/>
        </p:nvGrpSpPr>
        <p:grpSpPr>
          <a:xfrm>
            <a:off x="225088" y="6279066"/>
            <a:ext cx="216000" cy="825002"/>
            <a:chOff x="223724" y="7500414"/>
            <a:chExt cx="216000" cy="825002"/>
          </a:xfrm>
        </p:grpSpPr>
        <p:pic>
          <p:nvPicPr>
            <p:cNvPr id="120" name="グラフィックス 119" descr="キャレットを下へ 枠線">
              <a:extLst>
                <a:ext uri="{FF2B5EF4-FFF2-40B4-BE49-F238E27FC236}">
                  <a16:creationId xmlns:a16="http://schemas.microsoft.com/office/drawing/2014/main" id="{5A3E1BF4-B3DB-1671-7FEB-0B6464B95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3724" y="7500414"/>
              <a:ext cx="216000" cy="216000"/>
            </a:xfrm>
            <a:prstGeom prst="rect">
              <a:avLst/>
            </a:prstGeom>
          </p:spPr>
        </p:pic>
        <p:pic>
          <p:nvPicPr>
            <p:cNvPr id="121" name="グラフィックス 120" descr="キャレットを下へ 枠線">
              <a:extLst>
                <a:ext uri="{FF2B5EF4-FFF2-40B4-BE49-F238E27FC236}">
                  <a16:creationId xmlns:a16="http://schemas.microsoft.com/office/drawing/2014/main" id="{BB041A3B-2A52-CDD6-12A1-B8CB47327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3724" y="7703415"/>
              <a:ext cx="216000" cy="216000"/>
            </a:xfrm>
            <a:prstGeom prst="rect">
              <a:avLst/>
            </a:prstGeom>
          </p:spPr>
        </p:pic>
        <p:pic>
          <p:nvPicPr>
            <p:cNvPr id="122" name="グラフィックス 121" descr="キャレットを下へ 枠線">
              <a:extLst>
                <a:ext uri="{FF2B5EF4-FFF2-40B4-BE49-F238E27FC236}">
                  <a16:creationId xmlns:a16="http://schemas.microsoft.com/office/drawing/2014/main" id="{35783134-978B-70D7-C7F9-AF31657DE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3724" y="7906416"/>
              <a:ext cx="216000" cy="216000"/>
            </a:xfrm>
            <a:prstGeom prst="rect">
              <a:avLst/>
            </a:prstGeom>
          </p:spPr>
        </p:pic>
        <p:pic>
          <p:nvPicPr>
            <p:cNvPr id="123" name="グラフィックス 122" descr="キャレットを下へ 枠線">
              <a:extLst>
                <a:ext uri="{FF2B5EF4-FFF2-40B4-BE49-F238E27FC236}">
                  <a16:creationId xmlns:a16="http://schemas.microsoft.com/office/drawing/2014/main" id="{EAE1D25C-C21E-D186-6BF2-3EF65A0FF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3724" y="8109416"/>
              <a:ext cx="216000" cy="216000"/>
            </a:xfrm>
            <a:prstGeom prst="rect">
              <a:avLst/>
            </a:prstGeom>
          </p:spPr>
        </p:pic>
      </p:grpSp>
      <p:pic>
        <p:nvPicPr>
          <p:cNvPr id="128" name="グラフィックス 127" descr="キャレットを下へ 枠線">
            <a:extLst>
              <a:ext uri="{FF2B5EF4-FFF2-40B4-BE49-F238E27FC236}">
                <a16:creationId xmlns:a16="http://schemas.microsoft.com/office/drawing/2014/main" id="{7EC1736A-9C79-F941-402A-B722E0C8A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5088" y="4237958"/>
            <a:ext cx="216000" cy="216000"/>
          </a:xfrm>
          <a:prstGeom prst="rect">
            <a:avLst/>
          </a:prstGeom>
        </p:spPr>
      </p:pic>
      <p:pic>
        <p:nvPicPr>
          <p:cNvPr id="129" name="グラフィックス 128" descr="キャレットを下へ 枠線">
            <a:extLst>
              <a:ext uri="{FF2B5EF4-FFF2-40B4-BE49-F238E27FC236}">
                <a16:creationId xmlns:a16="http://schemas.microsoft.com/office/drawing/2014/main" id="{DD19524D-3A5C-81CB-E2B1-6D92CCEEF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5088" y="4440958"/>
            <a:ext cx="216000" cy="216000"/>
          </a:xfrm>
          <a:prstGeom prst="rect">
            <a:avLst/>
          </a:prstGeom>
        </p:spPr>
      </p:pic>
      <p:pic>
        <p:nvPicPr>
          <p:cNvPr id="144" name="グラフィックス 143" descr="キャレットを下へ 枠線">
            <a:extLst>
              <a:ext uri="{FF2B5EF4-FFF2-40B4-BE49-F238E27FC236}">
                <a16:creationId xmlns:a16="http://schemas.microsoft.com/office/drawing/2014/main" id="{164599F5-277D-3499-9E6F-9A025F4B4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406" y="3218063"/>
            <a:ext cx="216000" cy="216000"/>
          </a:xfrm>
          <a:prstGeom prst="rect">
            <a:avLst/>
          </a:prstGeom>
        </p:spPr>
      </p:pic>
      <p:pic>
        <p:nvPicPr>
          <p:cNvPr id="153" name="グラフィックス 152" descr="キャレットを下へ 枠線">
            <a:extLst>
              <a:ext uri="{FF2B5EF4-FFF2-40B4-BE49-F238E27FC236}">
                <a16:creationId xmlns:a16="http://schemas.microsoft.com/office/drawing/2014/main" id="{D259ABF2-B569-3294-473B-63B921B248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6866" y="5260738"/>
            <a:ext cx="216000" cy="216000"/>
          </a:xfrm>
          <a:prstGeom prst="rect">
            <a:avLst/>
          </a:prstGeom>
        </p:spPr>
      </p:pic>
      <p:pic>
        <p:nvPicPr>
          <p:cNvPr id="154" name="グラフィックス 153" descr="キャレットを下へ 枠線">
            <a:extLst>
              <a:ext uri="{FF2B5EF4-FFF2-40B4-BE49-F238E27FC236}">
                <a16:creationId xmlns:a16="http://schemas.microsoft.com/office/drawing/2014/main" id="{D8E5E2B0-8664-765D-60D8-4F1E28D9F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6866" y="5463739"/>
            <a:ext cx="216000" cy="216000"/>
          </a:xfrm>
          <a:prstGeom prst="rect">
            <a:avLst/>
          </a:prstGeom>
        </p:spPr>
      </p:pic>
      <p:pic>
        <p:nvPicPr>
          <p:cNvPr id="155" name="グラフィックス 154" descr="キャレットを下へ 枠線">
            <a:extLst>
              <a:ext uri="{FF2B5EF4-FFF2-40B4-BE49-F238E27FC236}">
                <a16:creationId xmlns:a16="http://schemas.microsoft.com/office/drawing/2014/main" id="{BD03B00F-E8CD-9DD3-5A23-BC798663D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6866" y="5666739"/>
            <a:ext cx="216000" cy="216000"/>
          </a:xfrm>
          <a:prstGeom prst="rect">
            <a:avLst/>
          </a:prstGeom>
        </p:spPr>
      </p:pic>
      <p:pic>
        <p:nvPicPr>
          <p:cNvPr id="157" name="図 156" descr="QR コード&#10;&#10;自動的に生成された説明">
            <a:extLst>
              <a:ext uri="{FF2B5EF4-FFF2-40B4-BE49-F238E27FC236}">
                <a16:creationId xmlns:a16="http://schemas.microsoft.com/office/drawing/2014/main" id="{C2010A5F-F959-E584-7C80-D0E87C0E81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0647" y="1307846"/>
            <a:ext cx="946692" cy="946692"/>
          </a:xfrm>
          <a:prstGeom prst="rect">
            <a:avLst/>
          </a:prstGeom>
        </p:spPr>
      </p:pic>
      <p:pic>
        <p:nvPicPr>
          <p:cNvPr id="158" name="図 157" descr="QR コード&#10;&#10;自動的に生成された説明">
            <a:extLst>
              <a:ext uri="{FF2B5EF4-FFF2-40B4-BE49-F238E27FC236}">
                <a16:creationId xmlns:a16="http://schemas.microsoft.com/office/drawing/2014/main" id="{F3F06FC3-A53B-0F93-0726-10953D37EA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33951" y="1307846"/>
            <a:ext cx="943062" cy="943062"/>
          </a:xfrm>
          <a:prstGeom prst="rect">
            <a:avLst/>
          </a:prstGeom>
        </p:spPr>
      </p:pic>
      <p:sp>
        <p:nvSpPr>
          <p:cNvPr id="159" name="テキスト ボックス 158">
            <a:extLst>
              <a:ext uri="{FF2B5EF4-FFF2-40B4-BE49-F238E27FC236}">
                <a16:creationId xmlns:a16="http://schemas.microsoft.com/office/drawing/2014/main" id="{45E57BEB-4D79-AC28-EF79-9F087FD072C3}"/>
              </a:ext>
            </a:extLst>
          </p:cNvPr>
          <p:cNvSpPr txBox="1"/>
          <p:nvPr/>
        </p:nvSpPr>
        <p:spPr>
          <a:xfrm>
            <a:off x="5744245" y="1150162"/>
            <a:ext cx="92247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Android</a:t>
            </a:r>
            <a:endParaRPr kumimoji="1" lang="ja-JP" altLang="en-US" sz="700" b="1" dirty="0">
              <a:solidFill>
                <a:srgbClr val="484A4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60" name="図 159">
            <a:extLst>
              <a:ext uri="{FF2B5EF4-FFF2-40B4-BE49-F238E27FC236}">
                <a16:creationId xmlns:a16="http://schemas.microsoft.com/office/drawing/2014/main" id="{C28483AF-093B-647C-A2CC-E20DD4186A8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757" y="2555064"/>
            <a:ext cx="946692" cy="946692"/>
          </a:xfrm>
          <a:prstGeom prst="rect">
            <a:avLst/>
          </a:prstGeom>
        </p:spPr>
      </p:pic>
      <p:sp>
        <p:nvSpPr>
          <p:cNvPr id="161" name="テキスト ボックス 160">
            <a:extLst>
              <a:ext uri="{FF2B5EF4-FFF2-40B4-BE49-F238E27FC236}">
                <a16:creationId xmlns:a16="http://schemas.microsoft.com/office/drawing/2014/main" id="{7BB74E4A-94F7-8DDF-A6E3-7EA0860F5C96}"/>
              </a:ext>
            </a:extLst>
          </p:cNvPr>
          <p:cNvSpPr txBox="1"/>
          <p:nvPr/>
        </p:nvSpPr>
        <p:spPr>
          <a:xfrm>
            <a:off x="3938915" y="2464392"/>
            <a:ext cx="92247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b="1" dirty="0">
                <a:solidFill>
                  <a:srgbClr val="484A4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ブラウザ版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0712F5A-2856-21E5-F23A-6DF76D0FD97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3910" r="2439" b="2910"/>
          <a:stretch/>
        </p:blipFill>
        <p:spPr>
          <a:xfrm>
            <a:off x="4731549" y="7499137"/>
            <a:ext cx="1866181" cy="979123"/>
          </a:xfrm>
          <a:prstGeom prst="rect">
            <a:avLst/>
          </a:prstGeom>
          <a:ln>
            <a:noFill/>
          </a:ln>
          <a:effectLst>
            <a:outerShdw blurRad="63500" algn="ctr" rotWithShape="0">
              <a:prstClr val="black">
                <a:alpha val="50000"/>
              </a:prstClr>
            </a:outerShdw>
          </a:effectLst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3D7FA1E-2173-58E6-8C37-2ECF6CF42FE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49187" y="4610468"/>
            <a:ext cx="1427962" cy="1721789"/>
          </a:xfrm>
          <a:prstGeom prst="rect">
            <a:avLst/>
          </a:prstGeom>
          <a:effectLst>
            <a:outerShdw blurRad="63500" algn="ctr" rotWithShape="0">
              <a:prstClr val="black">
                <a:alpha val="50000"/>
              </a:prstClr>
            </a:outerShdw>
          </a:effectLst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6183CD82-BC3F-2576-DD70-3DE03B29AAF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05402" y="6332793"/>
            <a:ext cx="1496659" cy="930785"/>
          </a:xfrm>
          <a:prstGeom prst="rect">
            <a:avLst/>
          </a:prstGeom>
          <a:effectLst>
            <a:outerShdw blurRad="63500" algn="ctr" rotWithShape="0">
              <a:prstClr val="black">
                <a:alpha val="50000"/>
              </a:prstClr>
            </a:outerShdw>
          </a:effectLst>
        </p:spPr>
      </p:pic>
      <p:cxnSp>
        <p:nvCxnSpPr>
          <p:cNvPr id="58" name="コネクタ: カギ線 57">
            <a:extLst>
              <a:ext uri="{FF2B5EF4-FFF2-40B4-BE49-F238E27FC236}">
                <a16:creationId xmlns:a16="http://schemas.microsoft.com/office/drawing/2014/main" id="{079E9FD5-3075-F08A-D5EE-93C337FC9785}"/>
              </a:ext>
            </a:extLst>
          </p:cNvPr>
          <p:cNvCxnSpPr>
            <a:cxnSpLocks/>
            <a:endCxn id="109" idx="0"/>
          </p:cNvCxnSpPr>
          <p:nvPr/>
        </p:nvCxnSpPr>
        <p:spPr>
          <a:xfrm rot="10800000" flipV="1">
            <a:off x="4653733" y="3505344"/>
            <a:ext cx="924744" cy="251849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コネクタ: カギ線 77">
            <a:extLst>
              <a:ext uri="{FF2B5EF4-FFF2-40B4-BE49-F238E27FC236}">
                <a16:creationId xmlns:a16="http://schemas.microsoft.com/office/drawing/2014/main" id="{A7D0B24C-3BD0-EF12-AD71-4C82FB2FA7F0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5241346" y="4352912"/>
            <a:ext cx="821822" cy="257556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コネクタ: カギ線 83">
            <a:extLst>
              <a:ext uri="{FF2B5EF4-FFF2-40B4-BE49-F238E27FC236}">
                <a16:creationId xmlns:a16="http://schemas.microsoft.com/office/drawing/2014/main" id="{41C9D186-7A37-B77B-8B11-6BF3AC1AEF9B}"/>
              </a:ext>
            </a:extLst>
          </p:cNvPr>
          <p:cNvCxnSpPr>
            <a:cxnSpLocks/>
            <a:endCxn id="21" idx="0"/>
          </p:cNvCxnSpPr>
          <p:nvPr/>
        </p:nvCxnSpPr>
        <p:spPr>
          <a:xfrm rot="10800000" flipV="1">
            <a:off x="4653733" y="5872565"/>
            <a:ext cx="743649" cy="46022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コネクタ: カギ線 88">
            <a:extLst>
              <a:ext uri="{FF2B5EF4-FFF2-40B4-BE49-F238E27FC236}">
                <a16:creationId xmlns:a16="http://schemas.microsoft.com/office/drawing/2014/main" id="{52F18FD1-F035-32A9-D2E1-C92684859160}"/>
              </a:ext>
            </a:extLst>
          </p:cNvPr>
          <p:cNvCxnSpPr>
            <a:cxnSpLocks/>
            <a:stCxn id="92" idx="3"/>
            <a:endCxn id="2" idx="0"/>
          </p:cNvCxnSpPr>
          <p:nvPr/>
        </p:nvCxnSpPr>
        <p:spPr>
          <a:xfrm>
            <a:off x="5380038" y="7206122"/>
            <a:ext cx="284602" cy="293015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87F0D838-7C4B-E8F5-5407-53CBA03D856B}"/>
              </a:ext>
            </a:extLst>
          </p:cNvPr>
          <p:cNvSpPr/>
          <p:nvPr/>
        </p:nvSpPr>
        <p:spPr>
          <a:xfrm>
            <a:off x="5040312" y="7143901"/>
            <a:ext cx="339726" cy="124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9" name="正方形/長方形 98">
            <a:extLst>
              <a:ext uri="{FF2B5EF4-FFF2-40B4-BE49-F238E27FC236}">
                <a16:creationId xmlns:a16="http://schemas.microsoft.com/office/drawing/2014/main" id="{4D00DC01-5FBA-61A8-7B77-E813251F3DF9}"/>
              </a:ext>
            </a:extLst>
          </p:cNvPr>
          <p:cNvSpPr/>
          <p:nvPr/>
        </p:nvSpPr>
        <p:spPr>
          <a:xfrm>
            <a:off x="5448829" y="8277967"/>
            <a:ext cx="381440" cy="1569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62" name="グループ化 161">
            <a:extLst>
              <a:ext uri="{FF2B5EF4-FFF2-40B4-BE49-F238E27FC236}">
                <a16:creationId xmlns:a16="http://schemas.microsoft.com/office/drawing/2014/main" id="{37C2177C-0B7C-DE42-5283-C300F6AE5472}"/>
              </a:ext>
            </a:extLst>
          </p:cNvPr>
          <p:cNvGrpSpPr/>
          <p:nvPr/>
        </p:nvGrpSpPr>
        <p:grpSpPr>
          <a:xfrm>
            <a:off x="5277379" y="2242957"/>
            <a:ext cx="342899" cy="308860"/>
            <a:chOff x="4985356" y="2439961"/>
            <a:chExt cx="342899" cy="308860"/>
          </a:xfrm>
        </p:grpSpPr>
        <p:sp>
          <p:nvSpPr>
            <p:cNvPr id="124" name="楕円 123">
              <a:extLst>
                <a:ext uri="{FF2B5EF4-FFF2-40B4-BE49-F238E27FC236}">
                  <a16:creationId xmlns:a16="http://schemas.microsoft.com/office/drawing/2014/main" id="{E3305F5D-C4EF-7F21-87A3-AED162A424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02376" y="2439961"/>
              <a:ext cx="308860" cy="30886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1CE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en-US" altLang="ja-JP" sz="1200" dirty="0">
                <a:solidFill>
                  <a:srgbClr val="484A4B"/>
                </a:solidFill>
                <a:latin typeface="Comfortaa" pitchFamily="2" charset="0"/>
                <a:ea typeface="BIZ UDPゴシック" panose="020B0400000000000000" pitchFamily="50" charset="-128"/>
              </a:endParaRPr>
            </a:p>
          </p:txBody>
        </p:sp>
        <p:sp>
          <p:nvSpPr>
            <p:cNvPr id="125" name="テキスト ボックス 124">
              <a:extLst>
                <a:ext uri="{FF2B5EF4-FFF2-40B4-BE49-F238E27FC236}">
                  <a16:creationId xmlns:a16="http://schemas.microsoft.com/office/drawing/2014/main" id="{7FADE04B-9930-E6E9-BE26-0052876FECC8}"/>
                </a:ext>
              </a:extLst>
            </p:cNvPr>
            <p:cNvSpPr txBox="1"/>
            <p:nvPr/>
          </p:nvSpPr>
          <p:spPr>
            <a:xfrm>
              <a:off x="4985356" y="2464392"/>
              <a:ext cx="342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b="1" dirty="0">
                  <a:latin typeface="Comfortaa" pitchFamily="2" charset="0"/>
                </a:rPr>
                <a:t>01</a:t>
              </a:r>
              <a:endParaRPr kumimoji="1" lang="ja-JP" altLang="en-US" sz="1200" b="1" dirty="0">
                <a:latin typeface="Comfortaa" pitchFamily="2" charset="0"/>
              </a:endParaRPr>
            </a:p>
          </p:txBody>
        </p:sp>
      </p:grpSp>
      <p:grpSp>
        <p:nvGrpSpPr>
          <p:cNvPr id="146" name="グループ化 145">
            <a:extLst>
              <a:ext uri="{FF2B5EF4-FFF2-40B4-BE49-F238E27FC236}">
                <a16:creationId xmlns:a16="http://schemas.microsoft.com/office/drawing/2014/main" id="{5F3F42BF-E76E-B765-86EB-451CC7FD59A1}"/>
              </a:ext>
            </a:extLst>
          </p:cNvPr>
          <p:cNvGrpSpPr/>
          <p:nvPr/>
        </p:nvGrpSpPr>
        <p:grpSpPr>
          <a:xfrm>
            <a:off x="5159871" y="5125345"/>
            <a:ext cx="388318" cy="308860"/>
            <a:chOff x="-1391618" y="1150312"/>
            <a:chExt cx="388318" cy="308860"/>
          </a:xfrm>
        </p:grpSpPr>
        <p:sp>
          <p:nvSpPr>
            <p:cNvPr id="126" name="楕円 125">
              <a:extLst>
                <a:ext uri="{FF2B5EF4-FFF2-40B4-BE49-F238E27FC236}">
                  <a16:creationId xmlns:a16="http://schemas.microsoft.com/office/drawing/2014/main" id="{B270BE76-DC50-34C9-7A0C-8EB489F4A1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353431" y="1150312"/>
              <a:ext cx="308860" cy="308860"/>
            </a:xfrm>
            <a:prstGeom prst="ellipse">
              <a:avLst/>
            </a:prstGeom>
            <a:solidFill>
              <a:srgbClr val="C0E6CE"/>
            </a:solidFill>
            <a:ln w="28575">
              <a:solidFill>
                <a:srgbClr val="81CE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en-US" altLang="ja-JP" sz="1200" dirty="0">
                <a:solidFill>
                  <a:srgbClr val="484A4B"/>
                </a:solidFill>
                <a:latin typeface="Comfortaa" pitchFamily="2" charset="0"/>
                <a:ea typeface="BIZ UDPゴシック" panose="020B0400000000000000" pitchFamily="50" charset="-128"/>
              </a:endParaRP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41863441-890E-F5C1-D687-2B69F6387BF8}"/>
                </a:ext>
              </a:extLst>
            </p:cNvPr>
            <p:cNvSpPr txBox="1"/>
            <p:nvPr/>
          </p:nvSpPr>
          <p:spPr>
            <a:xfrm>
              <a:off x="-1391618" y="1174743"/>
              <a:ext cx="3883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b="1" dirty="0">
                  <a:latin typeface="Comfortaa" pitchFamily="2" charset="0"/>
                </a:rPr>
                <a:t>03</a:t>
              </a:r>
            </a:p>
          </p:txBody>
        </p:sp>
      </p:grpSp>
      <p:grpSp>
        <p:nvGrpSpPr>
          <p:cNvPr id="148" name="グループ化 147">
            <a:extLst>
              <a:ext uri="{FF2B5EF4-FFF2-40B4-BE49-F238E27FC236}">
                <a16:creationId xmlns:a16="http://schemas.microsoft.com/office/drawing/2014/main" id="{D20A3B65-AC37-E995-8DC4-571B725B1918}"/>
              </a:ext>
            </a:extLst>
          </p:cNvPr>
          <p:cNvGrpSpPr/>
          <p:nvPr/>
        </p:nvGrpSpPr>
        <p:grpSpPr>
          <a:xfrm>
            <a:off x="3716644" y="6178364"/>
            <a:ext cx="388318" cy="308860"/>
            <a:chOff x="-1391618" y="1623178"/>
            <a:chExt cx="388318" cy="308860"/>
          </a:xfrm>
        </p:grpSpPr>
        <p:sp>
          <p:nvSpPr>
            <p:cNvPr id="130" name="楕円 129">
              <a:extLst>
                <a:ext uri="{FF2B5EF4-FFF2-40B4-BE49-F238E27FC236}">
                  <a16:creationId xmlns:a16="http://schemas.microsoft.com/office/drawing/2014/main" id="{769E4ABC-7588-4F08-F6B1-6ACA3154A5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353431" y="1623178"/>
              <a:ext cx="308860" cy="308860"/>
            </a:xfrm>
            <a:prstGeom prst="ellipse">
              <a:avLst/>
            </a:prstGeom>
            <a:solidFill>
              <a:srgbClr val="A1DAB6"/>
            </a:solidFill>
            <a:ln w="28575">
              <a:solidFill>
                <a:srgbClr val="81CE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en-US" altLang="ja-JP" sz="1200" dirty="0">
                <a:solidFill>
                  <a:srgbClr val="484A4B"/>
                </a:solidFill>
                <a:latin typeface="Comfortaa" pitchFamily="2" charset="0"/>
                <a:ea typeface="BIZ UDPゴシック" panose="020B0400000000000000" pitchFamily="50" charset="-128"/>
              </a:endParaRPr>
            </a:p>
          </p:txBody>
        </p:sp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FC9F52FE-216D-D334-41FD-5AE072EC2B95}"/>
                </a:ext>
              </a:extLst>
            </p:cNvPr>
            <p:cNvSpPr txBox="1"/>
            <p:nvPr/>
          </p:nvSpPr>
          <p:spPr>
            <a:xfrm>
              <a:off x="-1391618" y="1647609"/>
              <a:ext cx="3883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b="1" dirty="0">
                  <a:latin typeface="Comfortaa" pitchFamily="2" charset="0"/>
                </a:rPr>
                <a:t>04</a:t>
              </a:r>
              <a:endParaRPr kumimoji="1" lang="ja-JP" altLang="en-US" sz="1200" b="1" dirty="0">
                <a:latin typeface="Comfortaa" pitchFamily="2" charset="0"/>
              </a:endParaRPr>
            </a:p>
          </p:txBody>
        </p:sp>
      </p:grpSp>
      <p:grpSp>
        <p:nvGrpSpPr>
          <p:cNvPr id="151" name="グループ化 150">
            <a:extLst>
              <a:ext uri="{FF2B5EF4-FFF2-40B4-BE49-F238E27FC236}">
                <a16:creationId xmlns:a16="http://schemas.microsoft.com/office/drawing/2014/main" id="{4977D3B9-7DFD-29A9-B437-80A70D884336}"/>
              </a:ext>
            </a:extLst>
          </p:cNvPr>
          <p:cNvGrpSpPr/>
          <p:nvPr/>
        </p:nvGrpSpPr>
        <p:grpSpPr>
          <a:xfrm>
            <a:off x="4532546" y="7361071"/>
            <a:ext cx="388318" cy="308860"/>
            <a:chOff x="-1391618" y="1936145"/>
            <a:chExt cx="388318" cy="308860"/>
          </a:xfrm>
        </p:grpSpPr>
        <p:sp>
          <p:nvSpPr>
            <p:cNvPr id="137" name="楕円 136">
              <a:extLst>
                <a:ext uri="{FF2B5EF4-FFF2-40B4-BE49-F238E27FC236}">
                  <a16:creationId xmlns:a16="http://schemas.microsoft.com/office/drawing/2014/main" id="{D80ED2B7-9F61-0CBB-4B2F-C4F9EB73AD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353431" y="1936145"/>
              <a:ext cx="308860" cy="308860"/>
            </a:xfrm>
            <a:prstGeom prst="ellipse">
              <a:avLst/>
            </a:prstGeom>
            <a:solidFill>
              <a:srgbClr val="81CE9D"/>
            </a:solidFill>
            <a:ln w="28575">
              <a:solidFill>
                <a:srgbClr val="81CE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en-US" altLang="ja-JP" sz="1200" dirty="0">
                <a:solidFill>
                  <a:srgbClr val="484A4B"/>
                </a:solidFill>
                <a:latin typeface="Comfortaa" pitchFamily="2" charset="0"/>
                <a:ea typeface="BIZ UDPゴシック" panose="020B0400000000000000" pitchFamily="50" charset="-128"/>
              </a:endParaRPr>
            </a:p>
          </p:txBody>
        </p:sp>
        <p:sp>
          <p:nvSpPr>
            <p:cNvPr id="138" name="テキスト ボックス 137">
              <a:extLst>
                <a:ext uri="{FF2B5EF4-FFF2-40B4-BE49-F238E27FC236}">
                  <a16:creationId xmlns:a16="http://schemas.microsoft.com/office/drawing/2014/main" id="{86E35B9B-8D1D-FE7D-AC56-7A91286EAE9A}"/>
                </a:ext>
              </a:extLst>
            </p:cNvPr>
            <p:cNvSpPr txBox="1"/>
            <p:nvPr/>
          </p:nvSpPr>
          <p:spPr>
            <a:xfrm>
              <a:off x="-1391618" y="1960576"/>
              <a:ext cx="3883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b="1" dirty="0">
                  <a:solidFill>
                    <a:schemeClr val="bg1"/>
                  </a:solidFill>
                  <a:latin typeface="Comfortaa" pitchFamily="2" charset="0"/>
                </a:rPr>
                <a:t>05</a:t>
              </a:r>
              <a:endParaRPr kumimoji="1" lang="ja-JP" altLang="en-US" sz="1200" b="1" dirty="0">
                <a:solidFill>
                  <a:schemeClr val="bg1"/>
                </a:solidFill>
                <a:latin typeface="Comfortaa" pitchFamily="2" charset="0"/>
              </a:endParaRPr>
            </a:p>
          </p:txBody>
        </p:sp>
      </p:grpSp>
      <p:grpSp>
        <p:nvGrpSpPr>
          <p:cNvPr id="156" name="グループ化 155">
            <a:extLst>
              <a:ext uri="{FF2B5EF4-FFF2-40B4-BE49-F238E27FC236}">
                <a16:creationId xmlns:a16="http://schemas.microsoft.com/office/drawing/2014/main" id="{3B348923-0039-E66E-179F-3EDC4D0217B0}"/>
              </a:ext>
            </a:extLst>
          </p:cNvPr>
          <p:cNvGrpSpPr/>
          <p:nvPr/>
        </p:nvGrpSpPr>
        <p:grpSpPr>
          <a:xfrm>
            <a:off x="3802070" y="3604702"/>
            <a:ext cx="388318" cy="308860"/>
            <a:chOff x="-1391618" y="2858251"/>
            <a:chExt cx="388318" cy="308860"/>
          </a:xfrm>
        </p:grpSpPr>
        <p:sp>
          <p:nvSpPr>
            <p:cNvPr id="143" name="楕円 142">
              <a:extLst>
                <a:ext uri="{FF2B5EF4-FFF2-40B4-BE49-F238E27FC236}">
                  <a16:creationId xmlns:a16="http://schemas.microsoft.com/office/drawing/2014/main" id="{558DEE35-3F98-96DD-4E83-CBA350BFCA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353431" y="2858251"/>
              <a:ext cx="308860" cy="308860"/>
            </a:xfrm>
            <a:prstGeom prst="ellipse">
              <a:avLst/>
            </a:prstGeom>
            <a:solidFill>
              <a:srgbClr val="DFF3E6"/>
            </a:solidFill>
            <a:ln w="28575">
              <a:solidFill>
                <a:srgbClr val="81CE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en-US" altLang="ja-JP" sz="1200" dirty="0">
                <a:solidFill>
                  <a:srgbClr val="484A4B"/>
                </a:solidFill>
                <a:latin typeface="Comfortaa" pitchFamily="2" charset="0"/>
                <a:ea typeface="BIZ UDPゴシック" panose="020B0400000000000000" pitchFamily="50" charset="-128"/>
              </a:endParaRPr>
            </a:p>
          </p:txBody>
        </p:sp>
        <p:sp>
          <p:nvSpPr>
            <p:cNvPr id="145" name="テキスト ボックス 144">
              <a:extLst>
                <a:ext uri="{FF2B5EF4-FFF2-40B4-BE49-F238E27FC236}">
                  <a16:creationId xmlns:a16="http://schemas.microsoft.com/office/drawing/2014/main" id="{C9E52590-B4DA-3255-3ED7-E72ED9787956}"/>
                </a:ext>
              </a:extLst>
            </p:cNvPr>
            <p:cNvSpPr txBox="1"/>
            <p:nvPr/>
          </p:nvSpPr>
          <p:spPr>
            <a:xfrm>
              <a:off x="-1391618" y="2882682"/>
              <a:ext cx="3883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b="1" dirty="0">
                  <a:latin typeface="Comfortaa" pitchFamily="2" charset="0"/>
                </a:rPr>
                <a:t>02</a:t>
              </a:r>
              <a:endParaRPr kumimoji="1" lang="ja-JP" altLang="en-US" sz="1200" b="1" dirty="0">
                <a:latin typeface="Comfortaa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0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468999B41385C4F8AFC17650665FC2D" ma:contentTypeVersion="8" ma:contentTypeDescription="新しいドキュメントを作成します。" ma:contentTypeScope="" ma:versionID="74bed2eff912326ac8cd4714ecd11616">
  <xsd:schema xmlns:xsd="http://www.w3.org/2001/XMLSchema" xmlns:xs="http://www.w3.org/2001/XMLSchema" xmlns:p="http://schemas.microsoft.com/office/2006/metadata/properties" xmlns:ns2="241b389b-e757-417d-abb6-2068e445fe5c" xmlns:ns3="0a6756f7-07de-4fd7-a55f-4de256c03060" targetNamespace="http://schemas.microsoft.com/office/2006/metadata/properties" ma:root="true" ma:fieldsID="47c01b9aa6c403482f6b28d6dc9af563" ns2:_="" ns3:_="">
    <xsd:import namespace="241b389b-e757-417d-abb6-2068e445fe5c"/>
    <xsd:import namespace="0a6756f7-07de-4fd7-a55f-4de256c030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1b389b-e757-417d-abb6-2068e445fe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画像タグ" ma:readOnly="false" ma:fieldId="{5cf76f15-5ced-4ddc-b409-7134ff3c332f}" ma:taxonomyMulti="true" ma:sspId="fa5b3511-5af1-44a5-9ff8-fec43d9a85f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6756f7-07de-4fd7-a55f-4de256c03060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84a325e-577d-4e8d-a1b4-9186fa1fe55f}" ma:internalName="TaxCatchAll" ma:showField="CatchAllData" ma:web="0a6756f7-07de-4fd7-a55f-4de256c030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a6756f7-07de-4fd7-a55f-4de256c03060" xsi:nil="true"/>
    <lcf76f155ced4ddcb4097134ff3c332f xmlns="241b389b-e757-417d-abb6-2068e445fe5c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7BD7E62-2233-4C55-AF24-7AEF367E3B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1b389b-e757-417d-abb6-2068e445fe5c"/>
    <ds:schemaRef ds:uri="0a6756f7-07de-4fd7-a55f-4de256c030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BC20E96-9C61-4AB2-B7EA-E1BBB172DA47}">
  <ds:schemaRefs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0a6756f7-07de-4fd7-a55f-4de256c03060"/>
    <ds:schemaRef ds:uri="http://purl.org/dc/terms/"/>
    <ds:schemaRef ds:uri="241b389b-e757-417d-abb6-2068e445fe5c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168E29C-CE7F-4573-847D-9BB6EA0CE74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6129</TotalTime>
  <Words>338</Words>
  <Application>Microsoft Office PowerPoint</Application>
  <PresentationFormat>A4 210 x 297 mm</PresentationFormat>
  <Paragraphs>64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BIZ UDPゴシック</vt:lpstr>
      <vt:lpstr>Comfortaa</vt:lpstr>
      <vt:lpstr>Comfortaa bold</vt:lpstr>
      <vt:lpstr>ほのか新丸ゴシック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米谷 亮祐</dc:creator>
  <cp:lastModifiedBy>土屋　諒 / tsuchiya makoto</cp:lastModifiedBy>
  <cp:revision>156</cp:revision>
  <cp:lastPrinted>2023-05-17T01:50:41Z</cp:lastPrinted>
  <dcterms:created xsi:type="dcterms:W3CDTF">2022-09-02T13:10:10Z</dcterms:created>
  <dcterms:modified xsi:type="dcterms:W3CDTF">2023-05-23T05:00:35Z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0x0101007468999B41385C4F8AFC17650665FC2D</vt:lpwstr>
  </property>
  <property fmtid="{D5CDD505-2E9C-101B-9397-08002B2CF9AE}" pid="3" name="MediaServiceImageTags">
    <vt:lpwstr/>
  </property>
  <property fmtid="{D5CDD505-2E9C-101B-9397-08002B2CF9AE}" pid="4" name="_AdHocReviewCycleID">
    <vt:i4>1586443656</vt:i4>
  </property>
  <property fmtid="{D5CDD505-2E9C-101B-9397-08002B2CF9AE}" pid="5" name="_NewReviewCycle">
    <vt:lpwstr/>
  </property>
  <property fmtid="{D5CDD505-2E9C-101B-9397-08002B2CF9AE}" pid="6" name="_EmailSubject">
    <vt:lpwstr>再精査のお願い　 【確認＆作成のお願い】＞出石さん　柳田さん（プレス原稿確認と作成につきまして）　RE: 【担当アサインのお願い】出石さん（NTT東日本-北海道様含む北海道コンソーシアム名称変更に伴うもの）</vt:lpwstr>
  </property>
  <property fmtid="{D5CDD505-2E9C-101B-9397-08002B2CF9AE}" pid="7" name="_AuthorEmail">
    <vt:lpwstr>yusuke.nakano@persol.co.jp</vt:lpwstr>
  </property>
  <property fmtid="{D5CDD505-2E9C-101B-9397-08002B2CF9AE}" pid="8" name="_AuthorEmailDisplayName">
    <vt:lpwstr>中野 裕介（グループ営業本部）</vt:lpwstr>
  </property>
</Properties>
</file>